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7"/>
  </p:notesMasterIdLst>
  <p:sldIdLst>
    <p:sldId id="285" r:id="rId2"/>
    <p:sldId id="316" r:id="rId3"/>
    <p:sldId id="317" r:id="rId4"/>
    <p:sldId id="318" r:id="rId5"/>
    <p:sldId id="319" r:id="rId6"/>
    <p:sldId id="321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23" r:id="rId16"/>
    <p:sldId id="324" r:id="rId17"/>
    <p:sldId id="325" r:id="rId18"/>
    <p:sldId id="326" r:id="rId19"/>
    <p:sldId id="320" r:id="rId20"/>
    <p:sldId id="328" r:id="rId21"/>
    <p:sldId id="322" r:id="rId22"/>
    <p:sldId id="327" r:id="rId23"/>
    <p:sldId id="337" r:id="rId24"/>
    <p:sldId id="338" r:id="rId25"/>
    <p:sldId id="340" r:id="rId26"/>
    <p:sldId id="339" r:id="rId27"/>
    <p:sldId id="341" r:id="rId28"/>
    <p:sldId id="342" r:id="rId29"/>
    <p:sldId id="343" r:id="rId30"/>
    <p:sldId id="344" r:id="rId31"/>
    <p:sldId id="347" r:id="rId32"/>
    <p:sldId id="345" r:id="rId33"/>
    <p:sldId id="348" r:id="rId34"/>
    <p:sldId id="349" r:id="rId35"/>
    <p:sldId id="346" r:id="rId36"/>
    <p:sldId id="351" r:id="rId37"/>
    <p:sldId id="350" r:id="rId38"/>
    <p:sldId id="352" r:id="rId39"/>
    <p:sldId id="353" r:id="rId40"/>
    <p:sldId id="354" r:id="rId41"/>
    <p:sldId id="356" r:id="rId42"/>
    <p:sldId id="355" r:id="rId43"/>
    <p:sldId id="359" r:id="rId44"/>
    <p:sldId id="357" r:id="rId45"/>
    <p:sldId id="358" r:id="rId46"/>
    <p:sldId id="364" r:id="rId47"/>
    <p:sldId id="360" r:id="rId48"/>
    <p:sldId id="361" r:id="rId49"/>
    <p:sldId id="363" r:id="rId50"/>
    <p:sldId id="365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376" r:id="rId60"/>
    <p:sldId id="377" r:id="rId61"/>
    <p:sldId id="374" r:id="rId62"/>
    <p:sldId id="375" r:id="rId63"/>
    <p:sldId id="378" r:id="rId64"/>
    <p:sldId id="379" r:id="rId65"/>
    <p:sldId id="288" r:id="rId66"/>
  </p:sldIdLst>
  <p:sldSz cx="9144000" cy="5143500" type="screen16x9"/>
  <p:notesSz cx="6858000" cy="9144000"/>
  <p:embeddedFontLst>
    <p:embeddedFont>
      <p:font typeface="Saira SemiCondensed Medium" panose="020B0604020202020204" charset="0"/>
      <p:regular r:id="rId68"/>
      <p:bold r:id="rId69"/>
    </p:embeddedFont>
    <p:embeddedFont>
      <p:font typeface="Inria Sans Light" panose="020B0604020202020204" charset="0"/>
      <p:regular r:id="rId70"/>
      <p:bold r:id="rId71"/>
      <p:italic r:id="rId72"/>
      <p:boldItalic r:id="rId73"/>
    </p:embeddedFont>
    <p:embeddedFont>
      <p:font typeface="Consolas" panose="020B0609020204030204" pitchFamily="49" charset="0"/>
      <p:regular r:id="rId74"/>
      <p:bold r:id="rId75"/>
      <p:italic r:id="rId76"/>
      <p:boldItalic r:id="rId77"/>
    </p:embeddedFont>
    <p:embeddedFont>
      <p:font typeface="Titillium Web" panose="020B0604020202020204" charset="0"/>
      <p:regular r:id="rId78"/>
      <p:bold r:id="rId79"/>
      <p:italic r:id="rId80"/>
      <p:boldItalic r:id="rId81"/>
    </p:embeddedFont>
    <p:embeddedFont>
      <p:font typeface="open sans" panose="020B0604020202020204" charset="0"/>
      <p:regular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9A6E6C-32C7-4044-B90D-7F7298AF8F69}">
  <a:tblStyle styleId="{7C9A6E6C-32C7-4044-B90D-7F7298AF8F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6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76" Type="http://schemas.openxmlformats.org/officeDocument/2006/relationships/font" Target="fonts/font9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67914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81311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 </a:t>
            </a:r>
          </a:p>
          <a:p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kubelet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Es un agente que se ejecuta en cada nodo y asegura que los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pods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se ejecuten.  </a:t>
            </a:r>
          </a:p>
          <a:p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-proxy es un proxy de red que se ejecuta en cada nodo y en cargado de mantener las reglas de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networking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para la comunicación de los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pods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con el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cluster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 los servicios de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kuberntes</a:t>
            </a:r>
            <a:endParaRPr lang="es-419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Container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runtime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Este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componentede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software es el responsable de la ejecución de los contenedores</a:t>
            </a:r>
          </a:p>
          <a:p>
            <a:pPr marL="596900" lvl="1" indent="0">
              <a:buNone/>
            </a:pP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MASTER NODE</a:t>
            </a:r>
            <a:endParaRPr lang="es-419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etcd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Es el almacén de datos clave valor, que guarda información del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cluster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almacena todos los objetos del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RESTful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API en este componente. </a:t>
            </a:r>
          </a:p>
          <a:p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Scheduler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kube-scheduler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Evalúa la capacidad y los recursos de cada nodo para decidir a cual de ellos enviar las cargas de trabajo (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pods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  </a:t>
            </a:r>
          </a:p>
          <a:p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Controller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-manager (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controller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-manager) Este componente ejecuta proceso de control del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cluster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como: validar la disponibilidad de los nodos, control de trabajos, control de los accesos por cada 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namespace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Cloud-</a:t>
            </a:r>
            <a:r>
              <a:rPr lang="es-419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controller</a:t>
            </a:r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-manager</a:t>
            </a:r>
          </a:p>
          <a:p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s-419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5783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setup/production-environment/turnkey-solutions/" TargetMode="External"/><Relationship Id="rId2" Type="http://schemas.openxmlformats.org/officeDocument/2006/relationships/hyperlink" Target="https://kubernetes.io/docs/setup/production-environment/tool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guty/Taller-docker-Kubernetes/tree/main/Kubernetes/ReplicaSet" TargetMode="External"/><Relationship Id="rId2" Type="http://schemas.openxmlformats.org/officeDocument/2006/relationships/hyperlink" Target="https://github.com/hguty/Taller-docker-Kubernetes/tree/main/Kubernet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guty/Taller-docker-Kubernetes/tree/main/Kubernetes/ReplicaSet" TargetMode="External"/><Relationship Id="rId2" Type="http://schemas.openxmlformats.org/officeDocument/2006/relationships/hyperlink" Target="https://github.com/hguty/Taller-docker-Kubernetes/tree/main/Kubernete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hguty" TargetMode="External"/><Relationship Id="rId2" Type="http://schemas.openxmlformats.org/officeDocument/2006/relationships/hyperlink" Target="mailto:hector@hguti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21" y="863285"/>
            <a:ext cx="3271196" cy="3477630"/>
          </a:xfrm>
          <a:prstGeom prst="rect">
            <a:avLst/>
          </a:prstGeom>
        </p:spPr>
      </p:pic>
      <p:pic>
        <p:nvPicPr>
          <p:cNvPr id="5" name="Picture 2" descr="Cuáles son las desventajas de usar Docker? - Quo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16" y="978143"/>
            <a:ext cx="1248405" cy="106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ubernetes en AWS | Amazon Web 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045" y="992728"/>
            <a:ext cx="1386938" cy="105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37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Kube</a:t>
            </a:r>
            <a:r>
              <a:rPr lang="es-ES" dirty="0" smtClean="0"/>
              <a:t> Api Server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23635" y="1430150"/>
            <a:ext cx="3143700" cy="3265800"/>
          </a:xfrm>
        </p:spPr>
        <p:txBody>
          <a:bodyPr/>
          <a:lstStyle/>
          <a:p>
            <a:r>
              <a:rPr lang="es-ES" dirty="0" smtClean="0"/>
              <a:t>Es el primer componente de administración del </a:t>
            </a:r>
            <a:r>
              <a:rPr lang="es-ES" dirty="0" err="1" smtClean="0"/>
              <a:t>cluster</a:t>
            </a:r>
            <a:r>
              <a:rPr lang="es-ES" dirty="0" smtClean="0"/>
              <a:t>.</a:t>
            </a:r>
          </a:p>
          <a:p>
            <a:r>
              <a:rPr lang="es-ES" dirty="0" smtClean="0"/>
              <a:t>Coordina todas las operaciones del </a:t>
            </a:r>
            <a:r>
              <a:rPr lang="es-ES" dirty="0" err="1" smtClean="0"/>
              <a:t>cluster</a:t>
            </a:r>
            <a:endParaRPr lang="es-ES" dirty="0" smtClean="0"/>
          </a:p>
          <a:p>
            <a:r>
              <a:rPr lang="es-419" dirty="0" smtClean="0"/>
              <a:t>Expone </a:t>
            </a:r>
            <a:r>
              <a:rPr lang="es-419" dirty="0"/>
              <a:t>un http API para que usuarios finales puedan manipular las partes del </a:t>
            </a:r>
            <a:r>
              <a:rPr lang="es-419" dirty="0" err="1"/>
              <a:t>cluster</a:t>
            </a:r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10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860" y="1031156"/>
            <a:ext cx="5324140" cy="39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3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Worker</a:t>
            </a:r>
            <a:r>
              <a:rPr lang="es-ES" dirty="0" smtClean="0"/>
              <a:t> </a:t>
            </a:r>
            <a:r>
              <a:rPr lang="es-ES" dirty="0" err="1" smtClean="0"/>
              <a:t>nodes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50605" y="1430150"/>
            <a:ext cx="3500869" cy="3265800"/>
          </a:xfrm>
        </p:spPr>
        <p:txBody>
          <a:bodyPr/>
          <a:lstStyle/>
          <a:p>
            <a:r>
              <a:rPr lang="es-ES" dirty="0" smtClean="0"/>
              <a:t>Es el lugar en donde se llevan los contenedores</a:t>
            </a:r>
          </a:p>
          <a:p>
            <a:r>
              <a:rPr lang="es-ES" dirty="0" smtClean="0"/>
              <a:t>Donde se ejecutan las cargas de trabajo</a:t>
            </a:r>
          </a:p>
          <a:p>
            <a:r>
              <a:rPr lang="es-ES" dirty="0" smtClean="0"/>
              <a:t>Tiene un </a:t>
            </a:r>
            <a:r>
              <a:rPr lang="es-ES" dirty="0" err="1" smtClean="0"/>
              <a:t>kubelet</a:t>
            </a:r>
            <a:r>
              <a:rPr lang="es-ES" dirty="0" smtClean="0"/>
              <a:t>,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runtime</a:t>
            </a:r>
            <a:r>
              <a:rPr lang="es-ES" dirty="0" smtClean="0"/>
              <a:t>, </a:t>
            </a:r>
            <a:r>
              <a:rPr lang="es-ES" dirty="0" err="1" smtClean="0"/>
              <a:t>kube</a:t>
            </a:r>
            <a:r>
              <a:rPr lang="es-ES" dirty="0" smtClean="0"/>
              <a:t>-proxy</a:t>
            </a:r>
          </a:p>
          <a:p>
            <a:endParaRPr lang="es-419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101" y="1472281"/>
            <a:ext cx="4655172" cy="3001847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11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9135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Kubelet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 capitán lleva el control de todas las operaciones del nodo</a:t>
            </a:r>
          </a:p>
          <a:p>
            <a:r>
              <a:rPr lang="es-ES" dirty="0" smtClean="0"/>
              <a:t>Se comunica con el maestro para indicar frecuentemente su estado y el estado de sus contenedores.</a:t>
            </a:r>
          </a:p>
          <a:p>
            <a:r>
              <a:rPr lang="es-ES" dirty="0" smtClean="0"/>
              <a:t>Recibir instrucciones del </a:t>
            </a:r>
            <a:r>
              <a:rPr lang="es-ES" dirty="0" err="1" smtClean="0"/>
              <a:t>kube</a:t>
            </a:r>
            <a:r>
              <a:rPr lang="es-ES" dirty="0" smtClean="0"/>
              <a:t> api para ubicar nuevas cargas o eliminarlas.</a:t>
            </a:r>
          </a:p>
          <a:p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12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6272" t="42532" r="51812" b="6996"/>
          <a:stretch/>
        </p:blipFill>
        <p:spPr>
          <a:xfrm>
            <a:off x="4869711" y="1839433"/>
            <a:ext cx="3370521" cy="261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1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Kube</a:t>
            </a:r>
            <a:r>
              <a:rPr lang="es-ES" dirty="0" smtClean="0"/>
              <a:t> proxy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 un componente que se ejecuta en cada nodo y se encarga de mantener las reglas de </a:t>
            </a:r>
            <a:r>
              <a:rPr lang="es-ES" dirty="0" err="1" smtClean="0"/>
              <a:t>networking</a:t>
            </a:r>
            <a:r>
              <a:rPr lang="es-ES" dirty="0" smtClean="0"/>
              <a:t> y la comunicación entre los nodos y servicios del </a:t>
            </a:r>
            <a:r>
              <a:rPr lang="es-ES" dirty="0" err="1" smtClean="0"/>
              <a:t>cluster</a:t>
            </a:r>
            <a:r>
              <a:rPr lang="es-ES" dirty="0" smtClean="0"/>
              <a:t> </a:t>
            </a:r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13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61" y="1430150"/>
            <a:ext cx="2714098" cy="342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3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07774" y="791528"/>
            <a:ext cx="6728400" cy="351300"/>
          </a:xfrm>
        </p:spPr>
        <p:txBody>
          <a:bodyPr/>
          <a:lstStyle/>
          <a:p>
            <a:r>
              <a:rPr lang="es-ES" dirty="0" smtClean="0"/>
              <a:t>Resumen de arquitectura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14</a:t>
            </a:fld>
            <a:endParaRPr lang="es-419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59" y="1142828"/>
            <a:ext cx="5231219" cy="399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FD274D-9EB6-4666-9588-D8A8D17E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</a:t>
            </a:r>
            <a:r>
              <a:rPr lang="es-ES" dirty="0" err="1"/>
              <a:t>setup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7EE76F-ECF8-469E-A7EB-217D95D51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Al ser un </a:t>
            </a:r>
            <a:r>
              <a:rPr lang="es-419" dirty="0" err="1"/>
              <a:t>cluster</a:t>
            </a:r>
            <a:r>
              <a:rPr lang="es-419" dirty="0"/>
              <a:t> necesitamos un conjunto de servidores para poner en funcionamiento.</a:t>
            </a:r>
          </a:p>
          <a:p>
            <a:endParaRPr lang="es-419" dirty="0"/>
          </a:p>
          <a:p>
            <a:r>
              <a:rPr lang="es-419" dirty="0"/>
              <a:t>Se puede instalar en ambiente locales pero la forma más frecuente de uso es en la nube.</a:t>
            </a:r>
          </a:p>
          <a:p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606A3B-88AF-462F-859F-4F10E15BCE1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419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Amazon: </a:t>
            </a:r>
            <a:r>
              <a:rPr lang="es-419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Elastic</a:t>
            </a:r>
            <a:r>
              <a:rPr lang="es-419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419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Kubernetes</a:t>
            </a:r>
            <a:r>
              <a:rPr lang="es-419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419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s-419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EKS</a:t>
            </a:r>
          </a:p>
          <a:p>
            <a:r>
              <a:rPr lang="es-419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Azure: Azure </a:t>
            </a:r>
            <a:r>
              <a:rPr lang="es-419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Kubernetes</a:t>
            </a:r>
            <a:r>
              <a:rPr lang="es-419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419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es-419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AKS</a:t>
            </a:r>
          </a:p>
          <a:p>
            <a:r>
              <a:rPr lang="es-419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Google: Google </a:t>
            </a:r>
            <a:r>
              <a:rPr lang="es-419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Kuberntes</a:t>
            </a:r>
            <a:r>
              <a:rPr lang="es-419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419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s-419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GKE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41E7114-4E12-4685-B5E3-415DD2A28A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15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1112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5ED00-48CF-4180-A3F3-F03FA878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y </a:t>
            </a:r>
            <a:r>
              <a:rPr lang="es-ES" dirty="0" err="1"/>
              <a:t>setup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113517-E6E7-4045-8653-F1B0F45EC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s-419" dirty="0"/>
              <a:t>Una instalación local requiere de la instalación de cada uno de los componentes de la </a:t>
            </a:r>
            <a:r>
              <a:rPr lang="es-419" dirty="0" err="1"/>
              <a:t>arquietectura</a:t>
            </a:r>
            <a:r>
              <a:rPr lang="es-419" dirty="0"/>
              <a:t> (</a:t>
            </a:r>
            <a:r>
              <a:rPr lang="es-419" dirty="0" err="1"/>
              <a:t>kube-controller</a:t>
            </a:r>
            <a:r>
              <a:rPr lang="es-419" dirty="0"/>
              <a:t>, </a:t>
            </a:r>
            <a:r>
              <a:rPr lang="es-419" dirty="0" err="1"/>
              <a:t>Kube</a:t>
            </a:r>
            <a:r>
              <a:rPr lang="es-419" dirty="0"/>
              <a:t>-API, </a:t>
            </a:r>
            <a:r>
              <a:rPr lang="es-419" dirty="0" err="1"/>
              <a:t>scheduler</a:t>
            </a:r>
            <a:r>
              <a:rPr lang="es-419" dirty="0"/>
              <a:t>, </a:t>
            </a:r>
            <a:r>
              <a:rPr lang="es-419" dirty="0" err="1"/>
              <a:t>etcd</a:t>
            </a:r>
            <a:r>
              <a:rPr lang="es-419" dirty="0"/>
              <a:t>, y </a:t>
            </a:r>
            <a:r>
              <a:rPr lang="es-419" dirty="0" err="1"/>
              <a:t>workers</a:t>
            </a:r>
            <a:r>
              <a:rPr lang="es-419" dirty="0"/>
              <a:t> </a:t>
            </a:r>
            <a:r>
              <a:rPr lang="es-419" dirty="0" err="1"/>
              <a:t>node</a:t>
            </a:r>
            <a:r>
              <a:rPr lang="es-419" dirty="0"/>
              <a:t>)</a:t>
            </a:r>
            <a:r>
              <a:rPr lang="es-419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s-419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419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s-419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2EFB12-BE01-4110-AD77-D697A0D9B1F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419" dirty="0"/>
              <a:t>Necesitamos crear un alta disponibilidad de los elementos de la arquitectura lo que lleva a tener cierta complejidad en la instalación.</a:t>
            </a:r>
            <a:r>
              <a:rPr lang="es-419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s-419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s-419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59E4E86-D760-4784-842C-1B0CD0DC4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16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266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F85DA-48B8-4269-9753-2DAF69F1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Ambientes para la instalación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4F0DFC-A344-4CBF-A858-572F9284A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Ambiente de aprendizaje</a:t>
            </a:r>
          </a:p>
          <a:p>
            <a:r>
              <a:rPr lang="es-ES" dirty="0"/>
              <a:t>Herramientas</a:t>
            </a:r>
          </a:p>
          <a:p>
            <a:pPr lvl="1"/>
            <a:r>
              <a:rPr lang="es-419" dirty="0" err="1"/>
              <a:t>Kind</a:t>
            </a:r>
            <a:endParaRPr lang="es-419" dirty="0"/>
          </a:p>
          <a:p>
            <a:pPr lvl="1"/>
            <a:r>
              <a:rPr lang="es-419" dirty="0" err="1"/>
              <a:t>Minikube</a:t>
            </a:r>
            <a:endParaRPr lang="es-419" dirty="0"/>
          </a:p>
          <a:p>
            <a:pPr lvl="1"/>
            <a:r>
              <a:rPr lang="es-419" dirty="0" err="1"/>
              <a:t>Kubeadm</a:t>
            </a:r>
            <a:endParaRPr lang="es-419" dirty="0"/>
          </a:p>
          <a:p>
            <a:pPr lvl="1"/>
            <a:r>
              <a:rPr lang="es-419" dirty="0"/>
              <a:t>k3s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6194F2-4C7B-4289-9EF2-19607941006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92487" y="1430150"/>
            <a:ext cx="3575335" cy="3265800"/>
          </a:xfrm>
        </p:spPr>
        <p:txBody>
          <a:bodyPr/>
          <a:lstStyle/>
          <a:p>
            <a:r>
              <a:rPr lang="es-ES" dirty="0"/>
              <a:t>Ambiente de producción</a:t>
            </a:r>
            <a:endParaRPr lang="es-419" dirty="0"/>
          </a:p>
          <a:p>
            <a:pPr lvl="1"/>
            <a:r>
              <a:rPr lang="es-419" dirty="0"/>
              <a:t>Local</a:t>
            </a:r>
          </a:p>
          <a:p>
            <a:pPr lvl="2"/>
            <a:r>
              <a:rPr lang="es-419" dirty="0" err="1">
                <a:hlinkClick r:id="rId2"/>
              </a:rPr>
              <a:t>Deployment</a:t>
            </a:r>
            <a:r>
              <a:rPr lang="es-419" dirty="0">
                <a:hlinkClick r:id="rId2"/>
              </a:rPr>
              <a:t> Tools</a:t>
            </a:r>
            <a:endParaRPr lang="es-419" dirty="0"/>
          </a:p>
          <a:p>
            <a:pPr lvl="2"/>
            <a:r>
              <a:rPr lang="es-419" dirty="0">
                <a:hlinkClick r:id="rId3"/>
              </a:rPr>
              <a:t>Instalación Manual</a:t>
            </a:r>
            <a:endParaRPr lang="es-419" dirty="0"/>
          </a:p>
          <a:p>
            <a:pPr lvl="1"/>
            <a:r>
              <a:rPr lang="es-419" dirty="0"/>
              <a:t>Nube</a:t>
            </a:r>
          </a:p>
          <a:p>
            <a:pPr lvl="2"/>
            <a:r>
              <a:rPr lang="es-419" dirty="0">
                <a:hlinkClick r:id="rId3"/>
              </a:rPr>
              <a:t>Proveedores </a:t>
            </a:r>
            <a:r>
              <a:rPr lang="es-419" dirty="0" err="1">
                <a:hlinkClick r:id="rId3"/>
              </a:rPr>
              <a:t>cloud</a:t>
            </a:r>
            <a:endParaRPr lang="es-419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2310F0F-3BAB-42CC-B3B9-FBF8DB62A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17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276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008D7-5672-4317-875D-E6336CF1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k3s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FC1ADD-0D9F-432C-B666-BE50485EB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773" y="1430150"/>
            <a:ext cx="5469473" cy="3265800"/>
          </a:xfrm>
        </p:spPr>
        <p:txBody>
          <a:bodyPr/>
          <a:lstStyle/>
          <a:p>
            <a:r>
              <a:rPr lang="es-ES" dirty="0"/>
              <a:t>Instalacion.md</a:t>
            </a:r>
            <a:endParaRPr lang="es-419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5C239A3-1790-425A-9BE1-02136C194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18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213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WORKLOADS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07774" y="1430150"/>
            <a:ext cx="3584714" cy="3265800"/>
          </a:xfrm>
        </p:spPr>
        <p:txBody>
          <a:bodyPr/>
          <a:lstStyle/>
          <a:p>
            <a:r>
              <a:rPr lang="es-419" dirty="0" err="1">
                <a:solidFill>
                  <a:schemeClr val="tx1"/>
                </a:solidFill>
                <a:latin typeface="open sans" panose="020B0606030504020204" pitchFamily="34" charset="0"/>
              </a:rPr>
              <a:t>Workload</a:t>
            </a:r>
            <a:r>
              <a:rPr lang="es-419" dirty="0">
                <a:solidFill>
                  <a:schemeClr val="tx1"/>
                </a:solidFill>
                <a:latin typeface="open sans" panose="020B0606030504020204" pitchFamily="34" charset="0"/>
              </a:rPr>
              <a:t> es una aplicación ejecutando en el </a:t>
            </a:r>
            <a:r>
              <a:rPr lang="es-419" dirty="0" err="1">
                <a:solidFill>
                  <a:schemeClr val="tx1"/>
                </a:solidFill>
                <a:latin typeface="open sans" panose="020B0606030504020204" pitchFamily="34" charset="0"/>
              </a:rPr>
              <a:t>cluster</a:t>
            </a:r>
            <a:r>
              <a:rPr lang="es-419" dirty="0">
                <a:solidFill>
                  <a:schemeClr val="tx1"/>
                </a:solidFill>
                <a:latin typeface="open sans" panose="020B0606030504020204" pitchFamily="34" charset="0"/>
              </a:rPr>
              <a:t>.</a:t>
            </a:r>
          </a:p>
          <a:p>
            <a:r>
              <a:rPr lang="es-ES" dirty="0"/>
              <a:t>La unidad más pequeña de ejecución en k8s es un POD</a:t>
            </a:r>
            <a:endParaRPr lang="es-419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endParaRPr lang="es-419" b="0" i="0" dirty="0">
              <a:solidFill>
                <a:schemeClr val="tx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/>
              <a:t>Un POD representa la ejecución de uno o varios contenedores en el </a:t>
            </a:r>
            <a:r>
              <a:rPr lang="es-ES" dirty="0" err="1"/>
              <a:t>cluster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19</a:t>
            </a:fld>
            <a:endParaRPr lang="es-419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F2773CD-B4A4-4C32-96E0-908DCFF42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88" y="3233002"/>
            <a:ext cx="3066564" cy="14629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91C63B2-C810-47E7-9C39-D0439A980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241" y="3233002"/>
            <a:ext cx="3401934" cy="146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4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CAPITULO 3: KUBERNETES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07774" y="1430150"/>
            <a:ext cx="6219186" cy="3265800"/>
          </a:xfrm>
        </p:spPr>
        <p:txBody>
          <a:bodyPr/>
          <a:lstStyle/>
          <a:p>
            <a:pPr marL="101600" indent="0">
              <a:buNone/>
            </a:pPr>
            <a:r>
              <a:rPr lang="es-ES" dirty="0"/>
              <a:t>3.1 CONCEPTOS DE BÁSICOS</a:t>
            </a:r>
          </a:p>
          <a:p>
            <a:pPr marL="101600" indent="0">
              <a:buNone/>
            </a:pPr>
            <a:endParaRPr lang="es-ES" dirty="0"/>
          </a:p>
          <a:p>
            <a:pPr marL="101600" indent="0">
              <a:buNone/>
            </a:pPr>
            <a:r>
              <a:rPr lang="es-ES" dirty="0"/>
              <a:t>3.2 CARGAS DE TRABAJO (WORKLOADS)</a:t>
            </a:r>
          </a:p>
          <a:p>
            <a:pPr marL="101600" indent="0">
              <a:buNone/>
            </a:pPr>
            <a:r>
              <a:rPr lang="es-ES" dirty="0"/>
              <a:t>	</a:t>
            </a:r>
          </a:p>
          <a:p>
            <a:pPr marL="101600" indent="0">
              <a:buNone/>
            </a:pPr>
            <a:r>
              <a:rPr lang="es-ES" dirty="0"/>
              <a:t>3.2 GESTIÓN DEL CICLO DE VIDA DE LAS APLICACIONES</a:t>
            </a:r>
          </a:p>
          <a:p>
            <a:pPr marL="101600" indent="0">
              <a:buNone/>
            </a:pPr>
            <a:endParaRPr lang="es-ES" dirty="0"/>
          </a:p>
          <a:p>
            <a:pPr marL="101600" indent="0">
              <a:buNone/>
            </a:pPr>
            <a:r>
              <a:rPr lang="es-ES" dirty="0"/>
              <a:t>3.3 STORAGE</a:t>
            </a:r>
          </a:p>
          <a:p>
            <a:pPr marL="101600" indent="0">
              <a:buNone/>
            </a:pPr>
            <a:endParaRPr lang="es-ES" dirty="0"/>
          </a:p>
          <a:p>
            <a:pPr marL="101600" indent="0">
              <a:buNone/>
            </a:pPr>
            <a:r>
              <a:rPr lang="es-ES" dirty="0"/>
              <a:t>3.4 NETWORKING</a:t>
            </a:r>
          </a:p>
          <a:p>
            <a:pPr marL="101600" indent="0">
              <a:buNone/>
            </a:pPr>
            <a:endParaRPr lang="es-ES" dirty="0"/>
          </a:p>
          <a:p>
            <a:pPr marL="101600" indent="0">
              <a:buNone/>
            </a:pPr>
            <a:r>
              <a:rPr lang="es-ES" dirty="0"/>
              <a:t>3.5 SCHEDULING</a:t>
            </a:r>
          </a:p>
          <a:p>
            <a:pPr marL="101600" indent="0">
              <a:buNone/>
            </a:pP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4064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64A69-F184-4E97-9E81-79474476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Práctica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B60393-89D7-43BF-9FE0-A0FCFA8B4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Kubectl</a:t>
            </a:r>
            <a:r>
              <a:rPr lang="es-ES" dirty="0"/>
              <a:t> es la herramienta de línea de comandos que nos permitirá administrar el </a:t>
            </a:r>
            <a:r>
              <a:rPr lang="es-ES" dirty="0" err="1"/>
              <a:t>cluster</a:t>
            </a:r>
            <a:r>
              <a:rPr lang="es-ES" dirty="0"/>
              <a:t> </a:t>
            </a:r>
          </a:p>
          <a:p>
            <a:r>
              <a:rPr lang="es-ES" dirty="0"/>
              <a:t>Se puede crear objetos en </a:t>
            </a:r>
            <a:r>
              <a:rPr lang="es-ES" dirty="0" err="1"/>
              <a:t>kubernetes</a:t>
            </a:r>
            <a:r>
              <a:rPr lang="es-ES" dirty="0"/>
              <a:t> desde la línea de </a:t>
            </a:r>
            <a:r>
              <a:rPr lang="es-ES" dirty="0" err="1"/>
              <a:t>comanados</a:t>
            </a:r>
            <a:r>
              <a:rPr lang="es-ES" dirty="0"/>
              <a:t> y mediante archivos de tipo </a:t>
            </a:r>
            <a:r>
              <a:rPr lang="es-ES" dirty="0" err="1"/>
              <a:t>manifest</a:t>
            </a:r>
            <a:endParaRPr lang="es-ES" dirty="0"/>
          </a:p>
          <a:p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EB5D8C-67FB-465B-9401-27283F2E9F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/>
              <a:t>Desde la línea de comandos puede ser útil para ejecuciones y creaciones rápidas de objetos</a:t>
            </a:r>
          </a:p>
          <a:p>
            <a:r>
              <a:rPr lang="es-ES" dirty="0" err="1"/>
              <a:t>Manifest</a:t>
            </a:r>
            <a:r>
              <a:rPr lang="es-ES" dirty="0"/>
              <a:t> es un archivo en formato </a:t>
            </a:r>
            <a:r>
              <a:rPr lang="es-ES" dirty="0" err="1"/>
              <a:t>yaml</a:t>
            </a:r>
            <a:r>
              <a:rPr lang="es-ES" dirty="0"/>
              <a:t> y define los objectos que vamos a crear en el </a:t>
            </a:r>
            <a:r>
              <a:rPr lang="es-ES" dirty="0" err="1"/>
              <a:t>cluster</a:t>
            </a:r>
            <a:r>
              <a:rPr lang="es-ES" dirty="0"/>
              <a:t>. Será el método mas utilizado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97E1E5-72AC-4A7D-84F5-4474F4EA74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20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049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E81B4-6A48-4906-A0A2-D24A251C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WORKLOAD </a:t>
            </a:r>
            <a:r>
              <a:rPr lang="es-ES" dirty="0" err="1"/>
              <a:t>resources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793DB8-8051-41D8-9146-DE32C2CE7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dirty="0" err="1"/>
              <a:t>pod</a:t>
            </a:r>
            <a:r>
              <a:rPr lang="es-ES" dirty="0"/>
              <a:t> se lo debe considerar como efímero.</a:t>
            </a:r>
          </a:p>
          <a:p>
            <a:r>
              <a:rPr lang="es-ES" dirty="0"/>
              <a:t>Debemos asegurar la ejecución permanente de las aplicaciones</a:t>
            </a:r>
          </a:p>
          <a:p>
            <a:r>
              <a:rPr lang="es-ES" dirty="0"/>
              <a:t>Para administrar un set de </a:t>
            </a:r>
            <a:r>
              <a:rPr lang="es-ES" dirty="0" err="1"/>
              <a:t>POD’s</a:t>
            </a:r>
            <a:r>
              <a:rPr lang="es-ES" dirty="0"/>
              <a:t> necesitamos algunos </a:t>
            </a:r>
            <a:r>
              <a:rPr lang="es-ES" dirty="0" err="1"/>
              <a:t>workload</a:t>
            </a:r>
            <a:r>
              <a:rPr lang="es-ES" dirty="0"/>
              <a:t> </a:t>
            </a:r>
            <a:r>
              <a:rPr lang="es-ES" dirty="0" err="1"/>
              <a:t>resources</a:t>
            </a:r>
            <a:r>
              <a:rPr lang="es-ES" dirty="0"/>
              <a:t>.</a:t>
            </a:r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297197-C76D-4ACB-A40B-456B80AE8B9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 err="1"/>
              <a:t>Deployment</a:t>
            </a:r>
            <a:r>
              <a:rPr lang="es-ES" dirty="0"/>
              <a:t> – </a:t>
            </a:r>
            <a:r>
              <a:rPr lang="es-ES" dirty="0" err="1"/>
              <a:t>Replicaset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Statefull</a:t>
            </a:r>
            <a:r>
              <a:rPr lang="es-ES" dirty="0"/>
              <a:t> set</a:t>
            </a:r>
          </a:p>
          <a:p>
            <a:endParaRPr lang="es-ES" dirty="0"/>
          </a:p>
          <a:p>
            <a:r>
              <a:rPr lang="es-ES" dirty="0"/>
              <a:t>Daemon set</a:t>
            </a:r>
          </a:p>
          <a:p>
            <a:endParaRPr lang="es-419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C5C926D-39F3-4E89-8CA9-22AAFEF480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21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1575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480B2-A4FB-417C-A0B1-F35BC5BB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Controler</a:t>
            </a:r>
            <a:r>
              <a:rPr lang="es-ES" dirty="0" smtClean="0"/>
              <a:t> </a:t>
            </a:r>
            <a:r>
              <a:rPr lang="es-ES" dirty="0" err="1" smtClean="0"/>
              <a:t>rc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8455CB-5C16-4761-9E36-96DA1E2EF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dirty="0"/>
              <a:t>Los </a:t>
            </a:r>
            <a:r>
              <a:rPr lang="es-419" b="1" dirty="0" err="1"/>
              <a:t>replication</a:t>
            </a:r>
            <a:r>
              <a:rPr lang="es-419" b="1" dirty="0"/>
              <a:t> </a:t>
            </a:r>
            <a:r>
              <a:rPr lang="es-419" b="1" dirty="0" err="1"/>
              <a:t>controlers</a:t>
            </a:r>
            <a:r>
              <a:rPr lang="es-419" dirty="0"/>
              <a:t> ayudan a tener </a:t>
            </a:r>
            <a:r>
              <a:rPr lang="es-419" dirty="0" err="1"/>
              <a:t>multiples</a:t>
            </a:r>
            <a:r>
              <a:rPr lang="es-419" dirty="0"/>
              <a:t> instancias de </a:t>
            </a:r>
            <a:r>
              <a:rPr lang="es-419" dirty="0" err="1"/>
              <a:t>pods</a:t>
            </a:r>
            <a:r>
              <a:rPr lang="es-419" dirty="0"/>
              <a:t> </a:t>
            </a:r>
            <a:r>
              <a:rPr lang="es-419" dirty="0" err="1"/>
              <a:t>ejecuntadose</a:t>
            </a:r>
            <a:r>
              <a:rPr lang="es-419" dirty="0"/>
              <a:t> y no perder el acceso a la </a:t>
            </a:r>
            <a:r>
              <a:rPr lang="es-419" dirty="0" smtClean="0"/>
              <a:t>aplicación.</a:t>
            </a:r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184B14-5525-4829-B404-FAB48F2791C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D1606F3-6FAB-4E10-962B-022AFDBAF1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22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0" y="1430150"/>
            <a:ext cx="4064090" cy="20524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99" y="3552825"/>
            <a:ext cx="29241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Práctica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07774" y="1430150"/>
            <a:ext cx="3321696" cy="3265800"/>
          </a:xfrm>
        </p:spPr>
        <p:txBody>
          <a:bodyPr/>
          <a:lstStyle/>
          <a:p>
            <a:r>
              <a:rPr lang="es-419" b="1" dirty="0" smtClean="0">
                <a:hlinkClick r:id="rId2"/>
              </a:rPr>
              <a:t>Kubernetes</a:t>
            </a:r>
            <a:r>
              <a:rPr lang="es-419" b="1" dirty="0" smtClean="0"/>
              <a:t>/</a:t>
            </a:r>
            <a:r>
              <a:rPr lang="es-419" b="1" dirty="0" smtClean="0">
                <a:hlinkClick r:id="rId3"/>
              </a:rPr>
              <a:t>ReplicaSet</a:t>
            </a:r>
            <a:r>
              <a:rPr lang="es-419" b="1" dirty="0" smtClean="0"/>
              <a:t>/Replication-controler.md</a:t>
            </a:r>
          </a:p>
          <a:p>
            <a:r>
              <a:rPr lang="es-ES" dirty="0" smtClean="0"/>
              <a:t>Ejecutar el </a:t>
            </a:r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controler</a:t>
            </a:r>
            <a:r>
              <a:rPr lang="es-ES" dirty="0" smtClean="0"/>
              <a:t> que se muestra en </a:t>
            </a:r>
            <a:r>
              <a:rPr lang="es-ES" dirty="0" err="1" smtClean="0"/>
              <a:t>github</a:t>
            </a:r>
            <a:r>
              <a:rPr lang="es-ES" dirty="0" smtClean="0"/>
              <a:t> del taller.</a:t>
            </a:r>
          </a:p>
          <a:p>
            <a:r>
              <a:rPr lang="es-ES" dirty="0" smtClean="0"/>
              <a:t>Responder las siguientes preguntas:</a:t>
            </a:r>
          </a:p>
          <a:p>
            <a:pPr lvl="1"/>
            <a:r>
              <a:rPr lang="es-ES" sz="1800" dirty="0" smtClean="0"/>
              <a:t>Ver la cantidad de </a:t>
            </a:r>
            <a:r>
              <a:rPr lang="es-ES" sz="1800" dirty="0" err="1" smtClean="0"/>
              <a:t>pods</a:t>
            </a:r>
            <a:r>
              <a:rPr lang="es-ES" sz="1800" dirty="0" smtClean="0"/>
              <a:t> que se ejecutan</a:t>
            </a:r>
          </a:p>
          <a:p>
            <a:pPr lvl="1"/>
            <a:r>
              <a:rPr lang="es-ES" sz="1800" dirty="0" smtClean="0"/>
              <a:t>Como ver la cantidad de contenedores por cada POD</a:t>
            </a:r>
            <a:endParaRPr lang="es-419" dirty="0" smtClean="0"/>
          </a:p>
          <a:p>
            <a:endParaRPr lang="es-ES" b="1" dirty="0"/>
          </a:p>
          <a:p>
            <a:endParaRPr lang="es-419" b="1" dirty="0"/>
          </a:p>
          <a:p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>
          <a:xfrm>
            <a:off x="4947408" y="1430150"/>
            <a:ext cx="3274828" cy="3265800"/>
          </a:xfrm>
        </p:spPr>
        <p:txBody>
          <a:bodyPr/>
          <a:lstStyle/>
          <a:p>
            <a:pPr lvl="1"/>
            <a:r>
              <a:rPr lang="es-419" sz="1800" u="sng" dirty="0" smtClean="0"/>
              <a:t>Como </a:t>
            </a:r>
            <a:r>
              <a:rPr lang="es-419" sz="1800" u="sng" dirty="0"/>
              <a:t>puedo ver la imagen que esta corriendo en los contenedores de un </a:t>
            </a:r>
            <a:r>
              <a:rPr lang="es-419" sz="1800" u="sng" dirty="0" err="1"/>
              <a:t>pod</a:t>
            </a:r>
            <a:r>
              <a:rPr lang="es-419" sz="1800" u="sng" dirty="0"/>
              <a:t> en ejecución.</a:t>
            </a:r>
          </a:p>
          <a:p>
            <a:pPr lvl="1"/>
            <a:r>
              <a:rPr lang="es-419" sz="1800" u="sng" dirty="0"/>
              <a:t>Comando para ver en que nodo del </a:t>
            </a:r>
            <a:r>
              <a:rPr lang="es-419" sz="1800" u="sng" dirty="0" err="1"/>
              <a:t>cluster</a:t>
            </a:r>
            <a:r>
              <a:rPr lang="es-419" sz="1800" u="sng" dirty="0"/>
              <a:t> se ejecuta un </a:t>
            </a:r>
            <a:r>
              <a:rPr lang="es-419" sz="1800" u="sng" dirty="0" err="1"/>
              <a:t>pod</a:t>
            </a:r>
            <a:endParaRPr lang="es-419" sz="1800" u="sng" dirty="0"/>
          </a:p>
          <a:p>
            <a:endParaRPr lang="es-419" u="sng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23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7379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Replication</a:t>
            </a:r>
            <a:r>
              <a:rPr lang="es-ES" dirty="0" smtClean="0"/>
              <a:t> Set </a:t>
            </a:r>
            <a:r>
              <a:rPr lang="es-ES" dirty="0" err="1" smtClean="0"/>
              <a:t>rs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07773" y="1430150"/>
            <a:ext cx="6894235" cy="1015338"/>
          </a:xfrm>
        </p:spPr>
        <p:txBody>
          <a:bodyPr/>
          <a:lstStyle/>
          <a:p>
            <a:r>
              <a:rPr lang="es-ES" dirty="0" smtClean="0"/>
              <a:t>Similar al </a:t>
            </a:r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controller</a:t>
            </a:r>
            <a:r>
              <a:rPr lang="es-ES" dirty="0" smtClean="0"/>
              <a:t>.</a:t>
            </a:r>
          </a:p>
          <a:p>
            <a:r>
              <a:rPr lang="es-419" dirty="0" smtClean="0"/>
              <a:t>Es </a:t>
            </a:r>
            <a:r>
              <a:rPr lang="es-419" dirty="0"/>
              <a:t>la opción recomendada para la gestión de réplicas</a:t>
            </a:r>
            <a:r>
              <a:rPr lang="es-419" dirty="0" smtClean="0"/>
              <a:t>.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24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67" y="2324158"/>
            <a:ext cx="7300512" cy="266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6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Práctica RS</a:t>
            </a:r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>
          <a:xfrm>
            <a:off x="680546" y="1320000"/>
            <a:ext cx="7255704" cy="3265800"/>
          </a:xfrm>
        </p:spPr>
        <p:txBody>
          <a:bodyPr/>
          <a:lstStyle/>
          <a:p>
            <a:r>
              <a:rPr lang="es-419" sz="1800" b="1" dirty="0" smtClean="0"/>
              <a:t>./</a:t>
            </a:r>
            <a:r>
              <a:rPr lang="es-419" sz="1800" b="1" dirty="0" smtClean="0">
                <a:hlinkClick r:id="rId2"/>
              </a:rPr>
              <a:t>Kubernetes</a:t>
            </a:r>
            <a:r>
              <a:rPr lang="es-419" sz="1800" b="1" dirty="0" smtClean="0"/>
              <a:t>/</a:t>
            </a:r>
            <a:r>
              <a:rPr lang="es-419" sz="1800" b="1" dirty="0" smtClean="0">
                <a:hlinkClick r:id="rId3"/>
              </a:rPr>
              <a:t>ReplicaSet</a:t>
            </a:r>
            <a:r>
              <a:rPr lang="es-419" sz="1800" b="1" dirty="0" smtClean="0"/>
              <a:t>/ReplicaSet.md </a:t>
            </a:r>
            <a:endParaRPr lang="es-419" sz="1800" b="1" dirty="0"/>
          </a:p>
          <a:p>
            <a:r>
              <a:rPr lang="es-419" sz="1800" dirty="0" smtClean="0"/>
              <a:t>Crear </a:t>
            </a:r>
            <a:r>
              <a:rPr lang="es-419" sz="1800" dirty="0"/>
              <a:t>un </a:t>
            </a:r>
            <a:r>
              <a:rPr lang="es-419" sz="1800" dirty="0" err="1"/>
              <a:t>rs</a:t>
            </a:r>
            <a:r>
              <a:rPr lang="es-419" sz="1800" dirty="0"/>
              <a:t> con 3 réplicas de </a:t>
            </a:r>
            <a:r>
              <a:rPr lang="es-419" sz="1800" dirty="0" err="1"/>
              <a:t>pods</a:t>
            </a:r>
            <a:r>
              <a:rPr lang="es-419" sz="1800" dirty="0"/>
              <a:t> de contenedores </a:t>
            </a:r>
            <a:r>
              <a:rPr lang="es-419" sz="1800" dirty="0" err="1"/>
              <a:t>httpd</a:t>
            </a:r>
            <a:endParaRPr lang="es-419" sz="1800" dirty="0"/>
          </a:p>
          <a:p>
            <a:r>
              <a:rPr lang="es-419" sz="1800" dirty="0"/>
              <a:t>Ver los </a:t>
            </a:r>
            <a:r>
              <a:rPr lang="es-419" sz="1800" dirty="0" err="1"/>
              <a:t>ids</a:t>
            </a:r>
            <a:r>
              <a:rPr lang="es-419" sz="1800" dirty="0"/>
              <a:t> de los </a:t>
            </a:r>
            <a:r>
              <a:rPr lang="es-419" sz="1800" dirty="0" err="1"/>
              <a:t>pods</a:t>
            </a:r>
            <a:r>
              <a:rPr lang="es-419" sz="1800" dirty="0"/>
              <a:t> creados por el </a:t>
            </a:r>
            <a:r>
              <a:rPr lang="es-419" sz="1800" dirty="0" err="1"/>
              <a:t>rs</a:t>
            </a:r>
            <a:endParaRPr lang="es-419" sz="1800" dirty="0"/>
          </a:p>
          <a:p>
            <a:r>
              <a:rPr lang="es-419" sz="1800" dirty="0"/>
              <a:t>Ingresar a un </a:t>
            </a:r>
            <a:r>
              <a:rPr lang="es-419" sz="1800" dirty="0" err="1"/>
              <a:t>pod</a:t>
            </a:r>
            <a:r>
              <a:rPr lang="es-419" sz="1800" dirty="0"/>
              <a:t> creado, y validar sus </a:t>
            </a:r>
            <a:r>
              <a:rPr lang="es-419" sz="1800" dirty="0" err="1"/>
              <a:t>labels</a:t>
            </a:r>
            <a:endParaRPr lang="es-419" sz="1800" dirty="0"/>
          </a:p>
          <a:p>
            <a:r>
              <a:rPr lang="es-419" sz="1800" dirty="0"/>
              <a:t>eliminar y </a:t>
            </a:r>
            <a:r>
              <a:rPr lang="es-419" sz="1800" dirty="0" err="1"/>
              <a:t>pod</a:t>
            </a:r>
            <a:r>
              <a:rPr lang="es-419" sz="1800" dirty="0"/>
              <a:t> manualmente y validar cuantos </a:t>
            </a:r>
            <a:r>
              <a:rPr lang="es-419" sz="1800" dirty="0" err="1"/>
              <a:t>pod</a:t>
            </a:r>
            <a:r>
              <a:rPr lang="es-419" sz="1800" dirty="0"/>
              <a:t> quedan operativos</a:t>
            </a:r>
          </a:p>
          <a:p>
            <a:r>
              <a:rPr lang="es-419" sz="1800" dirty="0"/>
              <a:t>Ingresar al describe del </a:t>
            </a:r>
            <a:r>
              <a:rPr lang="es-419" sz="1800" dirty="0" err="1"/>
              <a:t>rs</a:t>
            </a:r>
            <a:r>
              <a:rPr lang="es-419" sz="1800" dirty="0"/>
              <a:t> creado y verificar la información que se encuentra</a:t>
            </a:r>
            <a:r>
              <a:rPr lang="es-419" sz="1800" dirty="0" smtClean="0"/>
              <a:t>.</a:t>
            </a:r>
            <a:endParaRPr lang="es-419" sz="1800" dirty="0"/>
          </a:p>
          <a:p>
            <a:r>
              <a:rPr lang="es-419" sz="1800" dirty="0" smtClean="0"/>
              <a:t>Eliminar </a:t>
            </a:r>
            <a:r>
              <a:rPr lang="es-419" sz="1800" dirty="0"/>
              <a:t>el </a:t>
            </a:r>
            <a:r>
              <a:rPr lang="es-419" sz="1800" dirty="0" err="1"/>
              <a:t>rs</a:t>
            </a:r>
            <a:endParaRPr lang="es-419" sz="1800" dirty="0"/>
          </a:p>
          <a:p>
            <a:r>
              <a:rPr lang="es-419" sz="1800" dirty="0"/>
              <a:t>C</a:t>
            </a:r>
            <a:r>
              <a:rPr lang="es-419" sz="1800" dirty="0" smtClean="0"/>
              <a:t>rear </a:t>
            </a:r>
            <a:r>
              <a:rPr lang="es-419" sz="1800" dirty="0"/>
              <a:t>mediante manifiesto 2 </a:t>
            </a:r>
            <a:r>
              <a:rPr lang="es-419" sz="1800" dirty="0" err="1" smtClean="0"/>
              <a:t>pods</a:t>
            </a:r>
            <a:r>
              <a:rPr lang="es-419" sz="1800" dirty="0" smtClean="0"/>
              <a:t>, ejecutar </a:t>
            </a:r>
            <a:r>
              <a:rPr lang="es-419" sz="1800" dirty="0"/>
              <a:t>un </a:t>
            </a:r>
            <a:r>
              <a:rPr lang="es-419" sz="1800" dirty="0" err="1"/>
              <a:t>rs</a:t>
            </a:r>
            <a:r>
              <a:rPr lang="es-419" sz="1800" dirty="0"/>
              <a:t> con 4 réplicas que haga uso de los 2 </a:t>
            </a:r>
            <a:r>
              <a:rPr lang="es-419" sz="1800" dirty="0" err="1"/>
              <a:t>pods</a:t>
            </a:r>
            <a:r>
              <a:rPr lang="es-419" sz="1800" dirty="0"/>
              <a:t> previamente </a:t>
            </a:r>
            <a:r>
              <a:rPr lang="es-419" sz="1800" dirty="0" smtClean="0"/>
              <a:t>creados</a:t>
            </a:r>
            <a:endParaRPr lang="es-419" sz="1800" dirty="0"/>
          </a:p>
          <a:p>
            <a:r>
              <a:rPr lang="es-419" sz="1800" dirty="0" smtClean="0"/>
              <a:t>Cambiar </a:t>
            </a:r>
            <a:r>
              <a:rPr lang="es-419" sz="1800" dirty="0"/>
              <a:t>la cantidad de réplicas a </a:t>
            </a:r>
            <a:r>
              <a:rPr lang="es-419" sz="1800" dirty="0" smtClean="0"/>
              <a:t>6; </a:t>
            </a:r>
            <a:r>
              <a:rPr lang="es-419" sz="1800" dirty="0"/>
              <a:t>usando las tres opciones disponibles</a:t>
            </a:r>
          </a:p>
          <a:p>
            <a:r>
              <a:rPr lang="es-419" sz="1800" dirty="0"/>
              <a:t>Reducir a 2 réplicas.</a:t>
            </a:r>
          </a:p>
          <a:p>
            <a:r>
              <a:rPr lang="es-419" sz="1800" dirty="0"/>
              <a:t>Modificar la etiqueta de un </a:t>
            </a:r>
            <a:r>
              <a:rPr lang="es-419" sz="1800" dirty="0" err="1"/>
              <a:t>pod</a:t>
            </a:r>
            <a:r>
              <a:rPr lang="es-419" sz="1800" dirty="0"/>
              <a:t> 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25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3132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Selector - </a:t>
            </a:r>
            <a:r>
              <a:rPr lang="es-ES" dirty="0" err="1" smtClean="0"/>
              <a:t>Labels</a:t>
            </a:r>
            <a:endParaRPr lang="es-419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488" y="2155285"/>
            <a:ext cx="3908768" cy="1395989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26</a:t>
            </a:fld>
            <a:endParaRPr lang="es-419"/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944801" y="1522650"/>
            <a:ext cx="3143700" cy="3265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 Light"/>
              <a:buChar char="⬥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 Light"/>
              <a:buChar char="⬦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 Light"/>
              <a:buChar char="⬩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●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○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■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●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○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 Light"/>
              <a:buChar char="■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r>
              <a:rPr lang="es-419" b="1" dirty="0" smtClean="0"/>
              <a:t>selector</a:t>
            </a:r>
          </a:p>
          <a:p>
            <a:pPr marL="558800" lvl="1" indent="0">
              <a:buFont typeface="Inria Sans Light"/>
              <a:buNone/>
            </a:pPr>
            <a:r>
              <a:rPr lang="es-419" dirty="0" smtClean="0"/>
              <a:t>El campo "selector" sirve para identificar a los </a:t>
            </a:r>
            <a:r>
              <a:rPr lang="es-419" dirty="0" err="1" smtClean="0"/>
              <a:t>Pods</a:t>
            </a:r>
            <a:r>
              <a:rPr lang="es-419" dirty="0" smtClean="0"/>
              <a:t> que pueden formar parte del </a:t>
            </a:r>
            <a:r>
              <a:rPr lang="es-419" dirty="0" err="1" smtClean="0"/>
              <a:t>replicaset</a:t>
            </a:r>
            <a:r>
              <a:rPr lang="es-419" dirty="0" smtClean="0"/>
              <a:t>, es una manera de filtrar a los </a:t>
            </a:r>
            <a:r>
              <a:rPr lang="es-419" dirty="0" err="1" smtClean="0"/>
              <a:t>pods</a:t>
            </a:r>
            <a:r>
              <a:rPr lang="es-419" dirty="0" smtClean="0"/>
              <a:t> que usaremos como elementos del </a:t>
            </a:r>
            <a:r>
              <a:rPr lang="es-419" dirty="0" err="1" smtClean="0"/>
              <a:t>rs</a:t>
            </a:r>
            <a:endParaRPr lang="es-419" dirty="0" smtClean="0"/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50029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Deployments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En un objeto de tipo </a:t>
            </a:r>
            <a:r>
              <a:rPr lang="es-419" dirty="0" err="1"/>
              <a:t>deployment</a:t>
            </a:r>
            <a:r>
              <a:rPr lang="es-419" dirty="0"/>
              <a:t> es una descripción declarativa de un estado deseado para </a:t>
            </a:r>
            <a:r>
              <a:rPr lang="es-419" dirty="0" err="1"/>
              <a:t>pods</a:t>
            </a:r>
            <a:r>
              <a:rPr lang="es-419" dirty="0"/>
              <a:t> y </a:t>
            </a:r>
            <a:r>
              <a:rPr lang="es-419" dirty="0" err="1"/>
              <a:t>replicaset</a:t>
            </a:r>
            <a:r>
              <a:rPr lang="es-419" dirty="0"/>
              <a:t>.</a:t>
            </a:r>
          </a:p>
          <a:p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419" dirty="0" smtClean="0"/>
              <a:t>Despliegue </a:t>
            </a:r>
            <a:r>
              <a:rPr lang="es-419" dirty="0"/>
              <a:t>automático de contenedores en la cantidad deseada</a:t>
            </a:r>
            <a:r>
              <a:rPr lang="es-419" dirty="0" smtClean="0"/>
              <a:t>.</a:t>
            </a:r>
          </a:p>
          <a:p>
            <a:r>
              <a:rPr lang="es-419" dirty="0" smtClean="0"/>
              <a:t>Facilita </a:t>
            </a:r>
            <a:r>
              <a:rPr lang="es-419" dirty="0"/>
              <a:t>el </a:t>
            </a:r>
            <a:r>
              <a:rPr lang="es-419" dirty="0" err="1"/>
              <a:t>despligue</a:t>
            </a:r>
            <a:r>
              <a:rPr lang="es-419" dirty="0"/>
              <a:t> de nuevas </a:t>
            </a:r>
            <a:r>
              <a:rPr lang="es-419" dirty="0" smtClean="0"/>
              <a:t>versiones.</a:t>
            </a:r>
            <a:endParaRPr lang="es-419" dirty="0"/>
          </a:p>
          <a:p>
            <a:r>
              <a:rPr lang="es-419" dirty="0" smtClean="0"/>
              <a:t>Despliegue </a:t>
            </a:r>
            <a:r>
              <a:rPr lang="es-419" dirty="0"/>
              <a:t>controlado de las nuevas versiones de la aplicación. Rolling </a:t>
            </a:r>
            <a:r>
              <a:rPr lang="es-419" dirty="0" err="1"/>
              <a:t>update</a:t>
            </a:r>
            <a:endParaRPr lang="es-419" dirty="0"/>
          </a:p>
          <a:p>
            <a:r>
              <a:rPr lang="es-419" dirty="0" smtClean="0"/>
              <a:t>Permite </a:t>
            </a:r>
            <a:r>
              <a:rPr lang="es-419" dirty="0"/>
              <a:t>hacer un </a:t>
            </a:r>
            <a:r>
              <a:rPr lang="es-419" dirty="0" err="1"/>
              <a:t>rollback</a:t>
            </a:r>
            <a:r>
              <a:rPr lang="es-419" dirty="0"/>
              <a:t> de un </a:t>
            </a:r>
            <a:r>
              <a:rPr lang="es-419" dirty="0" smtClean="0"/>
              <a:t>despliegue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27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9429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Deployment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28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1" y="1333983"/>
            <a:ext cx="8208385" cy="380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0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Práctica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61237" y="1430150"/>
            <a:ext cx="3593805" cy="3265800"/>
          </a:xfrm>
        </p:spPr>
        <p:txBody>
          <a:bodyPr/>
          <a:lstStyle/>
          <a:p>
            <a:r>
              <a:rPr lang="es-ES" dirty="0" smtClean="0"/>
              <a:t>./kubernetes/deployment/deploy.md</a:t>
            </a:r>
          </a:p>
          <a:p>
            <a:r>
              <a:rPr lang="es-419" dirty="0"/>
              <a:t>Crear un </a:t>
            </a:r>
            <a:r>
              <a:rPr lang="es-419" dirty="0" err="1"/>
              <a:t>deployment</a:t>
            </a:r>
            <a:r>
              <a:rPr lang="es-419" dirty="0"/>
              <a:t> con el nombre: apache-</a:t>
            </a:r>
            <a:r>
              <a:rPr lang="es-419" dirty="0" err="1"/>
              <a:t>frontend</a:t>
            </a:r>
            <a:r>
              <a:rPr lang="es-419" dirty="0"/>
              <a:t> con 4 replicas y la imagen </a:t>
            </a:r>
            <a:r>
              <a:rPr lang="es-419" dirty="0" err="1"/>
              <a:t>httpd</a:t>
            </a:r>
            <a:endParaRPr lang="es-419" dirty="0"/>
          </a:p>
          <a:p>
            <a:endParaRPr lang="es-419" dirty="0"/>
          </a:p>
          <a:p>
            <a:r>
              <a:rPr lang="es-419" dirty="0"/>
              <a:t>Validar el </a:t>
            </a:r>
            <a:r>
              <a:rPr lang="es-419" dirty="0" err="1"/>
              <a:t>rs</a:t>
            </a:r>
            <a:r>
              <a:rPr lang="es-419" dirty="0"/>
              <a:t> creado y los </a:t>
            </a:r>
            <a:r>
              <a:rPr lang="es-419" dirty="0" err="1"/>
              <a:t>pods</a:t>
            </a:r>
            <a:r>
              <a:rPr lang="es-419" dirty="0"/>
              <a:t> creados.</a:t>
            </a:r>
          </a:p>
          <a:p>
            <a:endParaRPr lang="es-ES" dirty="0" smtClean="0"/>
          </a:p>
          <a:p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>
          <a:xfrm>
            <a:off x="4792488" y="1430150"/>
            <a:ext cx="3847688" cy="3265800"/>
          </a:xfrm>
        </p:spPr>
        <p:txBody>
          <a:bodyPr/>
          <a:lstStyle/>
          <a:p>
            <a:r>
              <a:rPr lang="es-419" dirty="0"/>
              <a:t>E</a:t>
            </a:r>
            <a:r>
              <a:rPr lang="es-419" dirty="0" smtClean="0"/>
              <a:t>scalar </a:t>
            </a:r>
            <a:r>
              <a:rPr lang="es-419" dirty="0"/>
              <a:t>a un número superior de réplicas editando el archivo de manifiesto del </a:t>
            </a:r>
            <a:r>
              <a:rPr lang="es-419" dirty="0" err="1"/>
              <a:t>pod</a:t>
            </a:r>
            <a:endParaRPr lang="es-419" dirty="0"/>
          </a:p>
          <a:p>
            <a:endParaRPr lang="es-419" dirty="0"/>
          </a:p>
          <a:p>
            <a:r>
              <a:rPr lang="es-419" dirty="0" smtClean="0"/>
              <a:t>Actualizar </a:t>
            </a:r>
            <a:r>
              <a:rPr lang="es-419" dirty="0"/>
              <a:t>en el archivo de manifiesto la imagen del contenedor del </a:t>
            </a:r>
            <a:r>
              <a:rPr lang="es-419" dirty="0" err="1"/>
              <a:t>template</a:t>
            </a:r>
            <a:endParaRPr lang="es-419" dirty="0"/>
          </a:p>
          <a:p>
            <a:endParaRPr lang="es-419" dirty="0"/>
          </a:p>
          <a:p>
            <a:r>
              <a:rPr lang="es-419" dirty="0"/>
              <a:t>observar el tiempo que le toma hacer el cambio y validar el estado de los </a:t>
            </a:r>
            <a:r>
              <a:rPr lang="es-419" dirty="0" err="1"/>
              <a:t>pods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29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2037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3.1 </a:t>
            </a:r>
            <a:r>
              <a:rPr lang="es-ES" dirty="0" err="1"/>
              <a:t>Kubernetes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07774" y="1430150"/>
            <a:ext cx="7214866" cy="3265800"/>
          </a:xfrm>
        </p:spPr>
        <p:txBody>
          <a:bodyPr/>
          <a:lstStyle/>
          <a:p>
            <a:r>
              <a:rPr lang="es-ES" dirty="0"/>
              <a:t>Es una plataforma para la ejecución automática, alta disponibilidad y administración DE CONTENEDORES.</a:t>
            </a:r>
          </a:p>
          <a:p>
            <a:r>
              <a:rPr lang="es-ES" dirty="0" err="1"/>
              <a:t>Kubernetes</a:t>
            </a:r>
            <a:r>
              <a:rPr lang="es-ES" dirty="0"/>
              <a:t> es un </a:t>
            </a:r>
            <a:r>
              <a:rPr lang="es-ES" dirty="0" err="1"/>
              <a:t>cluster</a:t>
            </a:r>
            <a:r>
              <a:rPr lang="es-ES" dirty="0"/>
              <a:t> para la ejecución de CONTENEDORES (es decir un conjunto de recursos computacionales ofreciendo un servicio altamente disponible)</a:t>
            </a:r>
          </a:p>
          <a:p>
            <a:r>
              <a:rPr lang="es-ES" dirty="0"/>
              <a:t>Generalmente lo llaman un orquestador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200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Services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El objeto </a:t>
            </a:r>
            <a:r>
              <a:rPr lang="es-419" b="1" i="1" dirty="0" err="1"/>
              <a:t>service</a:t>
            </a:r>
            <a:r>
              <a:rPr lang="es-419" dirty="0"/>
              <a:t> de </a:t>
            </a:r>
            <a:r>
              <a:rPr lang="es-419" dirty="0" err="1"/>
              <a:t>kubernetes</a:t>
            </a:r>
            <a:r>
              <a:rPr lang="es-419" dirty="0"/>
              <a:t> permitirá la comunicación entre varios componente dentro y fuera de la aplicación.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419" dirty="0" err="1"/>
              <a:t>Service</a:t>
            </a:r>
            <a:r>
              <a:rPr lang="es-419" dirty="0"/>
              <a:t> ayuda a mantener conectadas las aplicaciones entre si y el acceso para los usuarios.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30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579" y="3033742"/>
            <a:ext cx="4329272" cy="210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Service</a:t>
            </a:r>
            <a:r>
              <a:rPr lang="es-ES" dirty="0" smtClean="0"/>
              <a:t> </a:t>
            </a:r>
            <a:r>
              <a:rPr lang="es-ES" dirty="0" err="1"/>
              <a:t>C</a:t>
            </a:r>
            <a:r>
              <a:rPr lang="es-ES" dirty="0" err="1" smtClean="0"/>
              <a:t>lusterIP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Acceso </a:t>
            </a:r>
            <a:r>
              <a:rPr lang="es-419" dirty="0"/>
              <a:t>al servicio solo desde dentro del </a:t>
            </a:r>
            <a:r>
              <a:rPr lang="es-419" dirty="0" err="1"/>
              <a:t>cluster</a:t>
            </a:r>
            <a:r>
              <a:rPr lang="es-419" dirty="0"/>
              <a:t> a </a:t>
            </a:r>
            <a:r>
              <a:rPr lang="es-419" dirty="0" smtClean="0"/>
              <a:t>través </a:t>
            </a:r>
            <a:r>
              <a:rPr lang="es-419" dirty="0"/>
              <a:t>de una </a:t>
            </a:r>
            <a:r>
              <a:rPr lang="es-419" dirty="0" err="1" smtClean="0"/>
              <a:t>ip</a:t>
            </a:r>
            <a:r>
              <a:rPr lang="es-419" dirty="0" smtClean="0"/>
              <a:t>, la cual se crea junto con el </a:t>
            </a:r>
            <a:r>
              <a:rPr lang="es-419" dirty="0" err="1" smtClean="0"/>
              <a:t>clusterip</a:t>
            </a:r>
            <a:endParaRPr lang="es-419" dirty="0" smtClean="0"/>
          </a:p>
          <a:p>
            <a:r>
              <a:rPr lang="es-ES" dirty="0" smtClean="0"/>
              <a:t>Es requerido especificar mediante selector que nodos formarán parte del </a:t>
            </a:r>
            <a:r>
              <a:rPr lang="es-ES" dirty="0" err="1" smtClean="0"/>
              <a:t>cluster</a:t>
            </a:r>
            <a:endParaRPr lang="es-419" dirty="0"/>
          </a:p>
          <a:p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31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076" y="1671785"/>
            <a:ext cx="3772426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6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Service</a:t>
            </a:r>
            <a:r>
              <a:rPr lang="es-ES" dirty="0" smtClean="0"/>
              <a:t> </a:t>
            </a:r>
            <a:r>
              <a:rPr lang="es-ES" dirty="0" err="1" smtClean="0"/>
              <a:t>NodePort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Un servicio de tipo </a:t>
            </a:r>
            <a:r>
              <a:rPr lang="es-419" dirty="0" err="1"/>
              <a:t>NodePort</a:t>
            </a:r>
            <a:r>
              <a:rPr lang="es-419" dirty="0"/>
              <a:t> publica un puerto del nodo por el cual podremos acceder a los </a:t>
            </a:r>
            <a:r>
              <a:rPr lang="es-419" dirty="0" err="1"/>
              <a:t>pods</a:t>
            </a:r>
            <a:r>
              <a:rPr lang="es-419" dirty="0"/>
              <a:t> en los puertos internos de los contenedores.</a:t>
            </a:r>
          </a:p>
          <a:p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>
          <a:xfrm>
            <a:off x="4792487" y="1430150"/>
            <a:ext cx="3426479" cy="3265800"/>
          </a:xfrm>
        </p:spPr>
        <p:txBody>
          <a:bodyPr/>
          <a:lstStyle/>
          <a:p>
            <a:r>
              <a:rPr lang="es-ES" dirty="0" err="1" smtClean="0"/>
              <a:t>targetPort</a:t>
            </a:r>
            <a:r>
              <a:rPr lang="es-ES" dirty="0" smtClean="0"/>
              <a:t>: </a:t>
            </a:r>
            <a:r>
              <a:rPr lang="es-419" dirty="0"/>
              <a:t>El puerto de escucha del </a:t>
            </a:r>
            <a:r>
              <a:rPr lang="es-419" dirty="0" err="1"/>
              <a:t>pod</a:t>
            </a:r>
            <a:endParaRPr lang="es-419" dirty="0"/>
          </a:p>
          <a:p>
            <a:endParaRPr lang="es-ES" dirty="0" smtClean="0"/>
          </a:p>
          <a:p>
            <a:r>
              <a:rPr lang="es-ES" dirty="0" smtClean="0"/>
              <a:t>Port: </a:t>
            </a:r>
            <a:r>
              <a:rPr lang="es-419" dirty="0"/>
              <a:t>el puerto sobre el cual escuchará el </a:t>
            </a:r>
            <a:r>
              <a:rPr lang="es-419" dirty="0" smtClean="0"/>
              <a:t>servicio. </a:t>
            </a:r>
            <a:endParaRPr lang="es-419" dirty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NodePort</a:t>
            </a:r>
            <a:r>
              <a:rPr lang="es-ES" dirty="0" smtClean="0"/>
              <a:t>: </a:t>
            </a:r>
            <a:r>
              <a:rPr lang="es-419" dirty="0"/>
              <a:t>El puerto que abriremos en el nodo, debe ser un número entre 30000 y 32700</a:t>
            </a:r>
          </a:p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32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0155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Puerto del </a:t>
            </a:r>
            <a:r>
              <a:rPr lang="es-ES" dirty="0" err="1" smtClean="0"/>
              <a:t>NodePort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33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6806"/>
            <a:ext cx="9144000" cy="398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2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ClusterIp</a:t>
            </a:r>
            <a:r>
              <a:rPr lang="es-ES" dirty="0" smtClean="0"/>
              <a:t> vs </a:t>
            </a:r>
            <a:r>
              <a:rPr lang="es-ES" dirty="0" err="1" smtClean="0"/>
              <a:t>NodePort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34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92" y="1430150"/>
            <a:ext cx="6288179" cy="34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2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Service</a:t>
            </a:r>
            <a:r>
              <a:rPr lang="es-ES" dirty="0" smtClean="0"/>
              <a:t> </a:t>
            </a:r>
            <a:r>
              <a:rPr lang="es-ES" dirty="0" err="1" smtClean="0"/>
              <a:t>LoadBalancer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P</a:t>
            </a:r>
            <a:r>
              <a:rPr lang="es-419" dirty="0" smtClean="0"/>
              <a:t>rovee </a:t>
            </a:r>
            <a:r>
              <a:rPr lang="es-419" dirty="0"/>
              <a:t>una entrada única al </a:t>
            </a:r>
            <a:r>
              <a:rPr lang="es-419" dirty="0" err="1"/>
              <a:t>cluster</a:t>
            </a:r>
            <a:r>
              <a:rPr lang="es-419" dirty="0"/>
              <a:t> a través de una </a:t>
            </a:r>
            <a:r>
              <a:rPr lang="es-419" dirty="0" err="1"/>
              <a:t>ip</a:t>
            </a:r>
            <a:r>
              <a:rPr lang="es-419" dirty="0"/>
              <a:t> pública y un </a:t>
            </a:r>
            <a:r>
              <a:rPr lang="es-419" dirty="0" err="1" smtClean="0"/>
              <a:t>dns</a:t>
            </a:r>
            <a:r>
              <a:rPr lang="es-419" dirty="0" smtClean="0"/>
              <a:t> provista por un proveedor de nube.</a:t>
            </a:r>
            <a:endParaRPr lang="es-419" dirty="0"/>
          </a:p>
          <a:p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35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11" y="1430150"/>
            <a:ext cx="3167777" cy="33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9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Práctica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07773" y="1430150"/>
            <a:ext cx="3342961" cy="3265800"/>
          </a:xfrm>
        </p:spPr>
        <p:txBody>
          <a:bodyPr/>
          <a:lstStyle/>
          <a:p>
            <a:r>
              <a:rPr lang="es-ES" dirty="0"/>
              <a:t>./</a:t>
            </a:r>
            <a:r>
              <a:rPr lang="es-ES" dirty="0" err="1" smtClean="0"/>
              <a:t>kubernetes</a:t>
            </a:r>
            <a:r>
              <a:rPr lang="es-ES" dirty="0" smtClean="0"/>
              <a:t>/</a:t>
            </a:r>
            <a:r>
              <a:rPr lang="es-ES" dirty="0" err="1" smtClean="0"/>
              <a:t>service</a:t>
            </a:r>
            <a:r>
              <a:rPr lang="es-ES" dirty="0" smtClean="0"/>
              <a:t>/</a:t>
            </a:r>
            <a:endParaRPr lang="es-ES" dirty="0"/>
          </a:p>
          <a:p>
            <a:endParaRPr lang="es-ES" dirty="0" smtClean="0"/>
          </a:p>
          <a:p>
            <a:r>
              <a:rPr lang="es-ES" dirty="0" smtClean="0"/>
              <a:t>Crear 2 </a:t>
            </a:r>
            <a:r>
              <a:rPr lang="es-ES" dirty="0" err="1" smtClean="0"/>
              <a:t>pods</a:t>
            </a:r>
            <a:r>
              <a:rPr lang="es-ES" dirty="0" smtClean="0"/>
              <a:t> </a:t>
            </a:r>
            <a:r>
              <a:rPr lang="es-ES" dirty="0" err="1" smtClean="0"/>
              <a:t>nginx</a:t>
            </a:r>
            <a:r>
              <a:rPr lang="es-ES" dirty="0" smtClean="0"/>
              <a:t> con nombres distintos pero con un mismo </a:t>
            </a:r>
            <a:r>
              <a:rPr lang="es-ES" dirty="0" err="1" smtClean="0"/>
              <a:t>label</a:t>
            </a:r>
            <a:endParaRPr lang="es-ES" dirty="0" smtClean="0"/>
          </a:p>
          <a:p>
            <a:r>
              <a:rPr lang="es-ES" dirty="0" smtClean="0"/>
              <a:t>Crear un servicio tipo </a:t>
            </a:r>
            <a:r>
              <a:rPr lang="es-ES" dirty="0" err="1" smtClean="0"/>
              <a:t>clusterip</a:t>
            </a:r>
            <a:r>
              <a:rPr lang="es-ES" dirty="0" smtClean="0"/>
              <a:t> y agregar los </a:t>
            </a:r>
            <a:r>
              <a:rPr lang="es-ES" dirty="0" err="1" smtClean="0"/>
              <a:t>pods</a:t>
            </a:r>
            <a:r>
              <a:rPr lang="es-ES" dirty="0" smtClean="0"/>
              <a:t> creados a este </a:t>
            </a:r>
            <a:r>
              <a:rPr lang="es-ES" dirty="0" err="1" smtClean="0"/>
              <a:t>cluster</a:t>
            </a:r>
            <a:endParaRPr lang="es-ES" dirty="0" smtClean="0"/>
          </a:p>
          <a:p>
            <a:r>
              <a:rPr lang="es-ES" dirty="0" smtClean="0"/>
              <a:t>Validar la </a:t>
            </a:r>
            <a:r>
              <a:rPr lang="es-ES" dirty="0" err="1" smtClean="0"/>
              <a:t>ip</a:t>
            </a:r>
            <a:r>
              <a:rPr lang="es-ES" dirty="0" smtClean="0"/>
              <a:t> del </a:t>
            </a:r>
            <a:r>
              <a:rPr lang="es-ES" dirty="0" err="1" smtClean="0"/>
              <a:t>clusterip</a:t>
            </a:r>
            <a:endParaRPr lang="es-ES" dirty="0" smtClean="0"/>
          </a:p>
          <a:p>
            <a:r>
              <a:rPr lang="es-ES" dirty="0" smtClean="0"/>
              <a:t>Eliminar el </a:t>
            </a:r>
            <a:r>
              <a:rPr lang="es-ES" dirty="0" err="1" smtClean="0"/>
              <a:t>cluster</a:t>
            </a:r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 smtClean="0"/>
              <a:t>Crear una </a:t>
            </a:r>
            <a:r>
              <a:rPr lang="es-ES" dirty="0" err="1" smtClean="0"/>
              <a:t>NodePort</a:t>
            </a:r>
            <a:r>
              <a:rPr lang="es-ES" dirty="0" smtClean="0"/>
              <a:t> con los </a:t>
            </a:r>
            <a:r>
              <a:rPr lang="es-ES" dirty="0" err="1" smtClean="0"/>
              <a:t>pods</a:t>
            </a:r>
            <a:r>
              <a:rPr lang="es-ES" dirty="0" smtClean="0"/>
              <a:t> creados.</a:t>
            </a:r>
          </a:p>
          <a:p>
            <a:r>
              <a:rPr lang="es-ES" dirty="0" smtClean="0"/>
              <a:t>Validar el acceso al </a:t>
            </a:r>
            <a:r>
              <a:rPr lang="es-ES" dirty="0" err="1" smtClean="0"/>
              <a:t>nodeport</a:t>
            </a:r>
            <a:r>
              <a:rPr lang="es-ES" dirty="0" smtClean="0"/>
              <a:t> a través del navegador en el puerto especificado.</a:t>
            </a:r>
          </a:p>
          <a:p>
            <a:r>
              <a:rPr lang="es-ES" dirty="0" smtClean="0"/>
              <a:t>Crear un </a:t>
            </a:r>
            <a:r>
              <a:rPr lang="es-ES" dirty="0" err="1" smtClean="0"/>
              <a:t>service</a:t>
            </a:r>
            <a:r>
              <a:rPr lang="es-ES" dirty="0" smtClean="0"/>
              <a:t> </a:t>
            </a:r>
            <a:r>
              <a:rPr lang="es-ES" dirty="0" err="1" smtClean="0"/>
              <a:t>loadbalancer</a:t>
            </a:r>
            <a:r>
              <a:rPr lang="es-ES" dirty="0" smtClean="0"/>
              <a:t>.</a:t>
            </a:r>
          </a:p>
          <a:p>
            <a:r>
              <a:rPr lang="es-ES" dirty="0" smtClean="0"/>
              <a:t>Verificar la diferencia con </a:t>
            </a:r>
            <a:r>
              <a:rPr lang="es-ES" dirty="0" err="1" smtClean="0"/>
              <a:t>nodeport</a:t>
            </a:r>
            <a:r>
              <a:rPr lang="es-ES" dirty="0" smtClean="0"/>
              <a:t> en un ambiente local.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36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15957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Namespace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Es un objeto que nos va a permitir organizar y agrupar los recursos que se van creando en k8s.</a:t>
            </a:r>
          </a:p>
          <a:p>
            <a:r>
              <a:rPr lang="es-ES" dirty="0" smtClean="0"/>
              <a:t>Permite aislar espacios de trabajo por seguridad de acceso.</a:t>
            </a:r>
          </a:p>
          <a:p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>
          <a:xfrm>
            <a:off x="4455043" y="1430150"/>
            <a:ext cx="4327450" cy="3265800"/>
          </a:xfrm>
        </p:spPr>
        <p:txBody>
          <a:bodyPr/>
          <a:lstStyle/>
          <a:p>
            <a:r>
              <a:rPr lang="es-ES" dirty="0" smtClean="0"/>
              <a:t>Comandos útiles :</a:t>
            </a:r>
          </a:p>
          <a:p>
            <a:endParaRPr lang="es-419" dirty="0" smtClean="0"/>
          </a:p>
          <a:p>
            <a:r>
              <a:rPr lang="es-419" i="1" dirty="0" err="1" smtClean="0"/>
              <a:t>kubectl</a:t>
            </a:r>
            <a:r>
              <a:rPr lang="es-419" i="1" dirty="0" smtClean="0"/>
              <a:t> </a:t>
            </a:r>
            <a:r>
              <a:rPr lang="es-419" i="1" dirty="0" err="1"/>
              <a:t>create</a:t>
            </a:r>
            <a:r>
              <a:rPr lang="es-419" i="1" dirty="0"/>
              <a:t> </a:t>
            </a:r>
            <a:r>
              <a:rPr lang="es-419" i="1" dirty="0" err="1"/>
              <a:t>namespace</a:t>
            </a:r>
            <a:r>
              <a:rPr lang="es-419" i="1" dirty="0"/>
              <a:t> espacio1</a:t>
            </a:r>
          </a:p>
          <a:p>
            <a:endParaRPr lang="es-ES" dirty="0" smtClean="0"/>
          </a:p>
          <a:p>
            <a:r>
              <a:rPr lang="es-419" dirty="0" err="1"/>
              <a:t>kubectl</a:t>
            </a:r>
            <a:r>
              <a:rPr lang="es-419" dirty="0"/>
              <a:t> api-</a:t>
            </a:r>
            <a:r>
              <a:rPr lang="es-419" dirty="0" err="1"/>
              <a:t>resources</a:t>
            </a:r>
            <a:endParaRPr lang="es-419" dirty="0"/>
          </a:p>
          <a:p>
            <a:endParaRPr lang="es-419" dirty="0" smtClean="0"/>
          </a:p>
          <a:p>
            <a:r>
              <a:rPr lang="es-419" dirty="0" err="1" smtClean="0"/>
              <a:t>kubectl</a:t>
            </a:r>
            <a:r>
              <a:rPr lang="es-419" dirty="0" smtClean="0"/>
              <a:t> </a:t>
            </a:r>
            <a:r>
              <a:rPr lang="es-419" dirty="0" err="1"/>
              <a:t>config</a:t>
            </a:r>
            <a:r>
              <a:rPr lang="es-419" dirty="0"/>
              <a:t> set-</a:t>
            </a:r>
            <a:r>
              <a:rPr lang="es-419" dirty="0" err="1"/>
              <a:t>context</a:t>
            </a:r>
            <a:r>
              <a:rPr lang="es-419" dirty="0"/>
              <a:t> </a:t>
            </a:r>
            <a:r>
              <a:rPr lang="es-419" dirty="0" smtClean="0"/>
              <a:t>–</a:t>
            </a:r>
            <a:r>
              <a:rPr lang="es-419" dirty="0" err="1" smtClean="0"/>
              <a:t>current</a:t>
            </a:r>
            <a:r>
              <a:rPr lang="es-419" dirty="0" smtClean="0"/>
              <a:t> </a:t>
            </a:r>
            <a:r>
              <a:rPr lang="es-419" dirty="0"/>
              <a:t>--</a:t>
            </a:r>
            <a:r>
              <a:rPr lang="es-419" dirty="0" err="1"/>
              <a:t>namespace</a:t>
            </a:r>
            <a:r>
              <a:rPr lang="es-419" dirty="0"/>
              <a:t>=espacio1</a:t>
            </a:r>
          </a:p>
          <a:p>
            <a:endParaRPr lang="es-419" dirty="0" smtClean="0"/>
          </a:p>
          <a:p>
            <a:r>
              <a:rPr lang="es-419" dirty="0" err="1" smtClean="0"/>
              <a:t>kubectl</a:t>
            </a:r>
            <a:r>
              <a:rPr lang="es-419" dirty="0" smtClean="0"/>
              <a:t> </a:t>
            </a:r>
            <a:r>
              <a:rPr lang="es-419" dirty="0" err="1"/>
              <a:t>delete</a:t>
            </a:r>
            <a:r>
              <a:rPr lang="es-419" dirty="0"/>
              <a:t> </a:t>
            </a:r>
            <a:r>
              <a:rPr lang="es-419" dirty="0" err="1"/>
              <a:t>ns</a:t>
            </a:r>
            <a:r>
              <a:rPr lang="es-419" dirty="0"/>
              <a:t> espacio1</a:t>
            </a:r>
          </a:p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37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7749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Práctica </a:t>
            </a:r>
            <a:r>
              <a:rPr lang="es-ES" dirty="0" err="1" smtClean="0"/>
              <a:t>Namespace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07773" y="1430150"/>
            <a:ext cx="3236635" cy="3265800"/>
          </a:xfrm>
        </p:spPr>
        <p:txBody>
          <a:bodyPr/>
          <a:lstStyle/>
          <a:p>
            <a:r>
              <a:rPr lang="es-ES" dirty="0"/>
              <a:t>./</a:t>
            </a:r>
            <a:r>
              <a:rPr lang="es-ES" dirty="0" smtClean="0"/>
              <a:t>kubernetes/namespace/namespace.md</a:t>
            </a:r>
          </a:p>
          <a:p>
            <a:r>
              <a:rPr lang="es-ES" dirty="0" smtClean="0"/>
              <a:t>Crear un </a:t>
            </a:r>
            <a:r>
              <a:rPr lang="es-ES" dirty="0" err="1" smtClean="0"/>
              <a:t>namespace</a:t>
            </a:r>
            <a:r>
              <a:rPr lang="es-ES" dirty="0" smtClean="0"/>
              <a:t> con el nombre: desarrollo</a:t>
            </a:r>
          </a:p>
          <a:p>
            <a:r>
              <a:rPr lang="es-ES" dirty="0" smtClean="0"/>
              <a:t>Definir el </a:t>
            </a:r>
            <a:r>
              <a:rPr lang="es-ES" dirty="0" err="1" smtClean="0"/>
              <a:t>namespace</a:t>
            </a:r>
            <a:r>
              <a:rPr lang="es-ES" dirty="0" smtClean="0"/>
              <a:t> “desarrollo” como el contexto por defecto </a:t>
            </a:r>
          </a:p>
          <a:p>
            <a:r>
              <a:rPr lang="es-ES" dirty="0" smtClean="0"/>
              <a:t>Crear un </a:t>
            </a:r>
            <a:r>
              <a:rPr lang="es-ES" dirty="0" err="1" smtClean="0"/>
              <a:t>deployment</a:t>
            </a:r>
            <a:r>
              <a:rPr lang="es-ES" dirty="0" smtClean="0"/>
              <a:t> con 3 réplicas dentro del </a:t>
            </a:r>
            <a:r>
              <a:rPr lang="es-ES" dirty="0" err="1" smtClean="0"/>
              <a:t>namespace</a:t>
            </a:r>
            <a:r>
              <a:rPr lang="es-ES" dirty="0" smtClean="0"/>
              <a:t> creado</a:t>
            </a:r>
          </a:p>
          <a:p>
            <a:r>
              <a:rPr lang="es-ES" dirty="0" smtClean="0"/>
              <a:t> </a:t>
            </a:r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 smtClean="0"/>
              <a:t>Crear un servicio tipo </a:t>
            </a:r>
            <a:r>
              <a:rPr lang="es-ES" dirty="0" err="1" smtClean="0"/>
              <a:t>loadbalancer</a:t>
            </a:r>
            <a:r>
              <a:rPr lang="es-ES" dirty="0" smtClean="0"/>
              <a:t> que publique el puerto 80 de los </a:t>
            </a:r>
            <a:r>
              <a:rPr lang="es-ES" dirty="0" err="1" smtClean="0"/>
              <a:t>pods</a:t>
            </a:r>
            <a:r>
              <a:rPr lang="es-ES" dirty="0" smtClean="0"/>
              <a:t> creados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38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1150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GESTIÓN DEL CICLO DE VIDA DE UNA APPLICACIÓN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Rolling </a:t>
            </a:r>
            <a:r>
              <a:rPr lang="es-ES" dirty="0" err="1" smtClean="0"/>
              <a:t>updates</a:t>
            </a:r>
            <a:r>
              <a:rPr lang="es-ES" dirty="0" smtClean="0"/>
              <a:t> y </a:t>
            </a:r>
            <a:r>
              <a:rPr lang="es-ES" dirty="0" err="1" smtClean="0"/>
              <a:t>rollbacks</a:t>
            </a:r>
            <a:endParaRPr lang="es-ES" dirty="0" smtClean="0"/>
          </a:p>
          <a:p>
            <a:r>
              <a:rPr lang="es-ES" dirty="0" smtClean="0"/>
              <a:t>Configure </a:t>
            </a:r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 smtClean="0"/>
              <a:t>Command</a:t>
            </a:r>
            <a:endParaRPr lang="es-ES" dirty="0" smtClean="0"/>
          </a:p>
          <a:p>
            <a:pPr lvl="1"/>
            <a:r>
              <a:rPr lang="es-ES" dirty="0" err="1" smtClean="0"/>
              <a:t>ConfigMaps</a:t>
            </a:r>
            <a:endParaRPr lang="es-ES" dirty="0" smtClean="0"/>
          </a:p>
          <a:p>
            <a:pPr lvl="1"/>
            <a:r>
              <a:rPr lang="es-ES" dirty="0" err="1" smtClean="0"/>
              <a:t>Secrets</a:t>
            </a:r>
            <a:endParaRPr lang="es-ES" dirty="0" smtClean="0"/>
          </a:p>
          <a:p>
            <a:r>
              <a:rPr lang="es-ES" dirty="0" err="1" smtClean="0"/>
              <a:t>Scale</a:t>
            </a:r>
            <a:r>
              <a:rPr lang="es-ES" dirty="0" smtClean="0"/>
              <a:t> y </a:t>
            </a:r>
            <a:r>
              <a:rPr lang="es-ES" dirty="0" err="1" smtClean="0"/>
              <a:t>autoscale</a:t>
            </a:r>
            <a:endParaRPr lang="es-ES" dirty="0" smtClean="0"/>
          </a:p>
          <a:p>
            <a:r>
              <a:rPr lang="es-ES" dirty="0" err="1" smtClean="0"/>
              <a:t>Multiconteiner</a:t>
            </a:r>
            <a:endParaRPr lang="es-ES" dirty="0" smtClean="0"/>
          </a:p>
          <a:p>
            <a:r>
              <a:rPr lang="es-419" dirty="0" err="1"/>
              <a:t>Self</a:t>
            </a:r>
            <a:r>
              <a:rPr lang="es-419" dirty="0"/>
              <a:t> </a:t>
            </a:r>
            <a:r>
              <a:rPr lang="es-419" dirty="0" err="1"/>
              <a:t>Healing</a:t>
            </a:r>
            <a:r>
              <a:rPr lang="es-419" dirty="0"/>
              <a:t> </a:t>
            </a:r>
            <a:r>
              <a:rPr lang="es-419" dirty="0" err="1"/>
              <a:t>Applications</a:t>
            </a:r>
            <a:endParaRPr lang="es-ES" dirty="0" smtClean="0"/>
          </a:p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39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9659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 </a:t>
            </a:r>
            <a:r>
              <a:rPr lang="es-ES" dirty="0" err="1"/>
              <a:t>kubernetes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4</a:t>
            </a:fld>
            <a:endParaRPr lang="es-419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" y="1206806"/>
            <a:ext cx="9144000" cy="42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4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Scheduling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 proceso que permite a </a:t>
            </a:r>
            <a:r>
              <a:rPr lang="es-ES" dirty="0" err="1" smtClean="0"/>
              <a:t>kubernetes</a:t>
            </a:r>
            <a:r>
              <a:rPr lang="es-ES" dirty="0" smtClean="0"/>
              <a:t> ubicar un </a:t>
            </a:r>
            <a:r>
              <a:rPr lang="es-ES" dirty="0" err="1" smtClean="0"/>
              <a:t>pod</a:t>
            </a:r>
            <a:r>
              <a:rPr lang="es-ES" dirty="0" smtClean="0"/>
              <a:t> en los nodos disponibles.</a:t>
            </a:r>
          </a:p>
          <a:p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 smtClean="0"/>
              <a:t>Aunque puede parecer sencillo, vamos a ver que puede haber algunas consideraciones a tomar en cuenta:</a:t>
            </a:r>
          </a:p>
          <a:p>
            <a:pPr lvl="1"/>
            <a:r>
              <a:rPr lang="es-ES" dirty="0" smtClean="0"/>
              <a:t>Recursos</a:t>
            </a:r>
          </a:p>
          <a:p>
            <a:pPr lvl="1"/>
            <a:r>
              <a:rPr lang="es-ES" dirty="0" smtClean="0"/>
              <a:t>Afinidad</a:t>
            </a:r>
          </a:p>
          <a:p>
            <a:pPr lvl="1"/>
            <a:r>
              <a:rPr lang="es-ES" dirty="0" smtClean="0"/>
              <a:t>Políticas</a:t>
            </a:r>
          </a:p>
          <a:p>
            <a:pPr lvl="1"/>
            <a:r>
              <a:rPr lang="es-ES" dirty="0" smtClean="0"/>
              <a:t>Capacidad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40</a:t>
            </a:fld>
            <a:endParaRPr lang="es-419"/>
          </a:p>
        </p:txBody>
      </p:sp>
      <p:pic>
        <p:nvPicPr>
          <p:cNvPr id="6" name="scheduler_ed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786" y="2643299"/>
            <a:ext cx="4446175" cy="25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3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Manual </a:t>
            </a:r>
            <a:r>
              <a:rPr lang="es-ES" dirty="0" err="1" smtClean="0"/>
              <a:t>Scheduler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Se pueden determinar el nodo exacto en cual debe levantarse un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un parámetro dentro de </a:t>
            </a:r>
            <a:r>
              <a:rPr lang="es-ES" dirty="0" err="1" smtClean="0"/>
              <a:t>spec</a:t>
            </a:r>
            <a:r>
              <a:rPr lang="es-ES" dirty="0" smtClean="0"/>
              <a:t>:</a:t>
            </a:r>
          </a:p>
          <a:p>
            <a:pPr lvl="1"/>
            <a:r>
              <a:rPr lang="es-ES" dirty="0" err="1" smtClean="0"/>
              <a:t>nodoName</a:t>
            </a:r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 smtClean="0"/>
              <a:t>Se asegura que siempre se levante en el mismo nodo.</a:t>
            </a:r>
          </a:p>
          <a:p>
            <a:r>
              <a:rPr lang="es-ES" dirty="0" smtClean="0"/>
              <a:t>Puede ser problemático al depender de un solo nodo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41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900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Labels</a:t>
            </a:r>
            <a:r>
              <a:rPr lang="es-ES" dirty="0" smtClean="0"/>
              <a:t> y </a:t>
            </a:r>
            <a:r>
              <a:rPr lang="es-ES" dirty="0" err="1" smtClean="0"/>
              <a:t>selectors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42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50" y="1832063"/>
            <a:ext cx="6205252" cy="31590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402080" y="1402080"/>
            <a:ext cx="511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419" dirty="0">
              <a:solidFill>
                <a:schemeClr val="tx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34" y="1832063"/>
            <a:ext cx="6566383" cy="31590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34" y="1769663"/>
            <a:ext cx="6667495" cy="33167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834" y="1711191"/>
            <a:ext cx="7276804" cy="343364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458" y="1692606"/>
            <a:ext cx="7687556" cy="343794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559" y="1648332"/>
            <a:ext cx="7838141" cy="355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1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Taint</a:t>
            </a:r>
            <a:r>
              <a:rPr lang="es-ES" dirty="0" smtClean="0"/>
              <a:t> </a:t>
            </a:r>
            <a:r>
              <a:rPr lang="es-ES" dirty="0" err="1" smtClean="0"/>
              <a:t>Tolerance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07774" y="1430150"/>
            <a:ext cx="6728476" cy="3408550"/>
          </a:xfrm>
        </p:spPr>
        <p:txBody>
          <a:bodyPr/>
          <a:lstStyle/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43</a:t>
            </a:fld>
            <a:endParaRPr lang="es-419"/>
          </a:p>
        </p:txBody>
      </p:sp>
      <p:pic>
        <p:nvPicPr>
          <p:cNvPr id="6" name="taint_ed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4445" b="14294"/>
          <a:stretch/>
        </p:blipFill>
        <p:spPr>
          <a:xfrm>
            <a:off x="1207774" y="1445168"/>
            <a:ext cx="5575300" cy="31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NodeSelector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07774" y="1430150"/>
            <a:ext cx="3584714" cy="3265800"/>
          </a:xfrm>
        </p:spPr>
        <p:txBody>
          <a:bodyPr/>
          <a:lstStyle/>
          <a:p>
            <a:r>
              <a:rPr lang="es-419" dirty="0"/>
              <a:t>Un nodo puede tener también etiquetas al igual que otros objetos dentro de </a:t>
            </a:r>
            <a:r>
              <a:rPr lang="es-419" dirty="0" err="1"/>
              <a:t>kubernetes</a:t>
            </a:r>
            <a:endParaRPr lang="es-419" dirty="0"/>
          </a:p>
          <a:p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419" dirty="0"/>
              <a:t>Una forma de asignar un </a:t>
            </a:r>
            <a:r>
              <a:rPr lang="es-419" dirty="0" err="1"/>
              <a:t>pod</a:t>
            </a:r>
            <a:r>
              <a:rPr lang="es-419" dirty="0"/>
              <a:t> a un nodo es mediante el parámetro </a:t>
            </a:r>
            <a:r>
              <a:rPr lang="es-419" dirty="0" err="1"/>
              <a:t>nodeSelector</a:t>
            </a:r>
            <a:r>
              <a:rPr lang="es-419" dirty="0"/>
              <a:t> en la </a:t>
            </a:r>
            <a:r>
              <a:rPr lang="es-419" dirty="0" err="1"/>
              <a:t>spec</a:t>
            </a:r>
            <a:r>
              <a:rPr lang="es-419" dirty="0"/>
              <a:t> del </a:t>
            </a:r>
            <a:r>
              <a:rPr lang="es-419" dirty="0" err="1"/>
              <a:t>pod</a:t>
            </a:r>
            <a:r>
              <a:rPr lang="es-419" dirty="0"/>
              <a:t>, en este parámetro indicaremos el </a:t>
            </a:r>
            <a:r>
              <a:rPr lang="es-419" dirty="0" err="1"/>
              <a:t>label</a:t>
            </a:r>
            <a:r>
              <a:rPr lang="es-419" dirty="0"/>
              <a:t> del nodo al cual se quiere asignar.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44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11203" r="8076" b="7611"/>
          <a:stretch/>
        </p:blipFill>
        <p:spPr>
          <a:xfrm>
            <a:off x="965837" y="2835081"/>
            <a:ext cx="4068589" cy="230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</a:t>
            </a:r>
            <a:r>
              <a:rPr lang="es-ES" dirty="0" smtClean="0"/>
              <a:t> </a:t>
            </a:r>
            <a:r>
              <a:rPr lang="es-ES" dirty="0" err="1" smtClean="0"/>
              <a:t>Afinity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Agrega mas operaciones que </a:t>
            </a:r>
            <a:r>
              <a:rPr lang="es-ES" dirty="0" err="1" smtClean="0"/>
              <a:t>nodeSelector</a:t>
            </a:r>
            <a:endParaRPr lang="es-ES" dirty="0" smtClean="0"/>
          </a:p>
          <a:p>
            <a:r>
              <a:rPr lang="es-ES" dirty="0" smtClean="0"/>
              <a:t>Operadores </a:t>
            </a:r>
            <a:r>
              <a:rPr lang="es-ES" dirty="0" err="1" smtClean="0"/>
              <a:t>Or</a:t>
            </a:r>
            <a:r>
              <a:rPr lang="es-ES" dirty="0" smtClean="0"/>
              <a:t> y </a:t>
            </a:r>
            <a:r>
              <a:rPr lang="es-ES" dirty="0" err="1" smtClean="0"/>
              <a:t>Not</a:t>
            </a:r>
            <a:endParaRPr lang="es-ES" dirty="0" smtClean="0"/>
          </a:p>
          <a:p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/>
              <a:t>Se requiere de </a:t>
            </a:r>
            <a:r>
              <a:rPr lang="es-ES" dirty="0" err="1"/>
              <a:t>labels</a:t>
            </a:r>
            <a:r>
              <a:rPr lang="es-ES" dirty="0"/>
              <a:t> en nodos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45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12" y="2740575"/>
            <a:ext cx="64674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9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</a:t>
            </a:r>
            <a:r>
              <a:rPr lang="es-ES" dirty="0" smtClean="0"/>
              <a:t> </a:t>
            </a:r>
            <a:r>
              <a:rPr lang="es-ES" dirty="0" err="1" smtClean="0"/>
              <a:t>Affinity</a:t>
            </a:r>
            <a:r>
              <a:rPr lang="es-ES" dirty="0" smtClean="0"/>
              <a:t> </a:t>
            </a:r>
            <a:r>
              <a:rPr lang="es-ES" dirty="0" err="1" smtClean="0"/>
              <a:t>Types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07774" y="1430150"/>
            <a:ext cx="7669526" cy="3265800"/>
          </a:xfrm>
        </p:spPr>
        <p:txBody>
          <a:bodyPr/>
          <a:lstStyle/>
          <a:p>
            <a:r>
              <a:rPr lang="es-ES" b="1" dirty="0" err="1" smtClean="0">
                <a:solidFill>
                  <a:srgbClr val="FFC000"/>
                </a:solidFill>
              </a:rPr>
              <a:t>required</a:t>
            </a:r>
            <a:r>
              <a:rPr lang="es-ES" dirty="0" err="1" smtClean="0"/>
              <a:t>DuringSchaduling</a:t>
            </a:r>
            <a:r>
              <a:rPr lang="es-ES" b="1" dirty="0" err="1" smtClean="0">
                <a:solidFill>
                  <a:srgbClr val="C00000"/>
                </a:solidFill>
              </a:rPr>
              <a:t>Ignored</a:t>
            </a:r>
            <a:r>
              <a:rPr lang="es-ES" dirty="0" err="1" smtClean="0"/>
              <a:t>DuringExecution</a:t>
            </a:r>
            <a:endParaRPr lang="es-ES" dirty="0" smtClean="0"/>
          </a:p>
          <a:p>
            <a:r>
              <a:rPr lang="es-ES" b="1" dirty="0" err="1" smtClean="0">
                <a:solidFill>
                  <a:srgbClr val="FFC000"/>
                </a:solidFill>
              </a:rPr>
              <a:t>preferred</a:t>
            </a:r>
            <a:r>
              <a:rPr lang="es-ES" dirty="0" err="1" smtClean="0"/>
              <a:t>DuringSchaduling</a:t>
            </a:r>
            <a:r>
              <a:rPr lang="es-ES" b="1" dirty="0" err="1" smtClean="0">
                <a:solidFill>
                  <a:srgbClr val="C00000"/>
                </a:solidFill>
              </a:rPr>
              <a:t>Ignored</a:t>
            </a:r>
            <a:r>
              <a:rPr lang="es-ES" dirty="0" err="1" smtClean="0"/>
              <a:t>DuringExecution</a:t>
            </a:r>
            <a:endParaRPr lang="es-ES" dirty="0"/>
          </a:p>
          <a:p>
            <a:r>
              <a:rPr lang="es-ES" b="1" dirty="0" err="1" smtClean="0">
                <a:solidFill>
                  <a:srgbClr val="00B050"/>
                </a:solidFill>
              </a:rPr>
              <a:t>required</a:t>
            </a:r>
            <a:r>
              <a:rPr lang="es-ES" dirty="0" err="1" smtClean="0"/>
              <a:t>DuringSchaduling</a:t>
            </a:r>
            <a:r>
              <a:rPr lang="es-ES" b="1" dirty="0" err="1" smtClean="0">
                <a:solidFill>
                  <a:schemeClr val="accent1">
                    <a:lumMod val="50000"/>
                  </a:schemeClr>
                </a:solidFill>
              </a:rPr>
              <a:t>Required</a:t>
            </a:r>
            <a:r>
              <a:rPr lang="es-ES" dirty="0" err="1" smtClean="0"/>
              <a:t>DuringExecution</a:t>
            </a:r>
            <a:endParaRPr lang="es-ES" dirty="0" smtClean="0"/>
          </a:p>
          <a:p>
            <a:endParaRPr lang="es-ES" dirty="0"/>
          </a:p>
          <a:p>
            <a:pPr marL="101600" indent="0">
              <a:buNone/>
            </a:pP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46</a:t>
            </a:fld>
            <a:endParaRPr lang="es-419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18499"/>
          <a:stretch/>
        </p:blipFill>
        <p:spPr>
          <a:xfrm>
            <a:off x="665402" y="2514600"/>
            <a:ext cx="7860598" cy="2628900"/>
          </a:xfrm>
          <a:prstGeom prst="rect">
            <a:avLst/>
          </a:prstGeom>
        </p:spPr>
      </p:pic>
      <p:sp>
        <p:nvSpPr>
          <p:cNvPr id="9" name="Rectángulo redondeado 8"/>
          <p:cNvSpPr/>
          <p:nvPr/>
        </p:nvSpPr>
        <p:spPr>
          <a:xfrm>
            <a:off x="665402" y="4318000"/>
            <a:ext cx="6306898" cy="37795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057400" y="4765405"/>
            <a:ext cx="3504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C00000"/>
                </a:solidFill>
              </a:rPr>
              <a:t>Planeado en futuras implementaciones</a:t>
            </a:r>
            <a:endParaRPr lang="es-419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16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Resources</a:t>
            </a:r>
            <a:r>
              <a:rPr lang="es-ES" dirty="0" smtClean="0"/>
              <a:t> </a:t>
            </a:r>
            <a:r>
              <a:rPr lang="es-ES" dirty="0" err="1" smtClean="0"/>
              <a:t>requeriments</a:t>
            </a:r>
            <a:r>
              <a:rPr lang="es-ES" dirty="0" smtClean="0"/>
              <a:t> y </a:t>
            </a:r>
            <a:r>
              <a:rPr lang="es-ES" dirty="0" err="1" smtClean="0"/>
              <a:t>Limits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47</a:t>
            </a:fld>
            <a:endParaRPr lang="es-419"/>
          </a:p>
        </p:txBody>
      </p:sp>
      <p:pic>
        <p:nvPicPr>
          <p:cNvPr id="6" name="resources_schredu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7774" y="1437787"/>
            <a:ext cx="6234426" cy="35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2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DaemonSets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 un objeto de </a:t>
            </a:r>
            <a:r>
              <a:rPr lang="es-ES" dirty="0" err="1" smtClean="0"/>
              <a:t>kubernetes</a:t>
            </a:r>
            <a:r>
              <a:rPr lang="es-ES" dirty="0" smtClean="0"/>
              <a:t> similar a un replica set con la particularidad que cada réplica del </a:t>
            </a:r>
            <a:r>
              <a:rPr lang="es-ES" dirty="0" err="1" smtClean="0"/>
              <a:t>pod</a:t>
            </a:r>
            <a:r>
              <a:rPr lang="es-ES" dirty="0" smtClean="0"/>
              <a:t> se asegura se ejecuta en cada nodo del </a:t>
            </a:r>
            <a:r>
              <a:rPr lang="es-ES" dirty="0" err="1" smtClean="0"/>
              <a:t>cluster</a:t>
            </a:r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48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67" y="1409857"/>
            <a:ext cx="3271121" cy="317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Storage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Sabemos que en un contenedor los datos son efímeros</a:t>
            </a:r>
          </a:p>
          <a:p>
            <a:r>
              <a:rPr lang="es-ES" dirty="0" smtClean="0"/>
              <a:t>Se requiere usar volúmenes</a:t>
            </a:r>
          </a:p>
          <a:p>
            <a:r>
              <a:rPr lang="es-ES" dirty="0" smtClean="0"/>
              <a:t>En </a:t>
            </a:r>
            <a:r>
              <a:rPr lang="es-ES" dirty="0" err="1" smtClean="0"/>
              <a:t>docker</a:t>
            </a:r>
            <a:r>
              <a:rPr lang="es-ES" dirty="0" smtClean="0"/>
              <a:t> un volumen era un </a:t>
            </a:r>
            <a:r>
              <a:rPr lang="es-ES" dirty="0" err="1" smtClean="0"/>
              <a:t>path</a:t>
            </a:r>
            <a:r>
              <a:rPr lang="es-ES" dirty="0" smtClean="0"/>
              <a:t> del </a:t>
            </a:r>
            <a:r>
              <a:rPr lang="es-ES" dirty="0" err="1" smtClean="0"/>
              <a:t>docker</a:t>
            </a:r>
            <a:r>
              <a:rPr lang="es-ES" dirty="0" smtClean="0"/>
              <a:t> host montado en un directorio del contenedor</a:t>
            </a:r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mantiene el concepto de volúmenes</a:t>
            </a:r>
          </a:p>
          <a:p>
            <a:r>
              <a:rPr lang="es-ES" dirty="0" smtClean="0"/>
              <a:t>Añade otras complejidades</a:t>
            </a:r>
          </a:p>
          <a:p>
            <a:pPr lvl="1"/>
            <a:r>
              <a:rPr lang="es-ES" dirty="0" err="1" smtClean="0"/>
              <a:t>Multiples</a:t>
            </a:r>
            <a:r>
              <a:rPr lang="es-ES" dirty="0" smtClean="0"/>
              <a:t> nodos</a:t>
            </a:r>
          </a:p>
          <a:p>
            <a:pPr lvl="1"/>
            <a:r>
              <a:rPr lang="es-ES" dirty="0" smtClean="0"/>
              <a:t>Debe sobrevivir a una falla del </a:t>
            </a:r>
            <a:r>
              <a:rPr lang="es-ES" dirty="0" err="1" smtClean="0"/>
              <a:t>cluster</a:t>
            </a:r>
            <a:endParaRPr lang="es-ES" dirty="0" smtClean="0"/>
          </a:p>
          <a:p>
            <a:r>
              <a:rPr lang="es-ES" dirty="0" smtClean="0"/>
              <a:t>Existe un ecosistema de soluciones de </a:t>
            </a:r>
            <a:r>
              <a:rPr lang="es-ES" dirty="0" err="1" smtClean="0"/>
              <a:t>storage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49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659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 </a:t>
            </a:r>
            <a:r>
              <a:rPr lang="es-ES" dirty="0" err="1"/>
              <a:t>kubernetes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5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8"/>
          <a:stretch/>
        </p:blipFill>
        <p:spPr>
          <a:xfrm>
            <a:off x="1207774" y="1324420"/>
            <a:ext cx="6158226" cy="373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1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Volumes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50</a:t>
            </a:fld>
            <a:endParaRPr lang="es-419"/>
          </a:p>
        </p:txBody>
      </p:sp>
      <p:pic>
        <p:nvPicPr>
          <p:cNvPr id="6" name="storage_ed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4722" b="15777"/>
          <a:stretch/>
        </p:blipFill>
        <p:spPr>
          <a:xfrm>
            <a:off x="1081345" y="1197464"/>
            <a:ext cx="6551355" cy="363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07850" y="855506"/>
            <a:ext cx="7288450" cy="351300"/>
          </a:xfrm>
        </p:spPr>
        <p:txBody>
          <a:bodyPr/>
          <a:lstStyle/>
          <a:p>
            <a:r>
              <a:rPr lang="es-ES" sz="2800" dirty="0" err="1" smtClean="0"/>
              <a:t>Persistent</a:t>
            </a:r>
            <a:r>
              <a:rPr lang="es-ES" sz="2800" dirty="0" smtClean="0"/>
              <a:t> </a:t>
            </a:r>
            <a:r>
              <a:rPr lang="es-ES" sz="2800" dirty="0" err="1" smtClean="0"/>
              <a:t>Volume</a:t>
            </a:r>
            <a:r>
              <a:rPr lang="es-ES" sz="2800" dirty="0" smtClean="0"/>
              <a:t> y persistente volumen </a:t>
            </a:r>
            <a:r>
              <a:rPr lang="es-ES" sz="2800" dirty="0" err="1" smtClean="0"/>
              <a:t>claim</a:t>
            </a:r>
            <a:endParaRPr lang="es-419" sz="28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PV</a:t>
            </a:r>
          </a:p>
          <a:p>
            <a:r>
              <a:rPr lang="es-ES" dirty="0" smtClean="0"/>
              <a:t>Lo crea el administrador del </a:t>
            </a:r>
            <a:r>
              <a:rPr lang="es-ES" dirty="0" err="1" smtClean="0"/>
              <a:t>cluster</a:t>
            </a:r>
            <a:endParaRPr lang="es-ES" dirty="0" smtClean="0"/>
          </a:p>
          <a:p>
            <a:r>
              <a:rPr lang="es-ES" dirty="0" smtClean="0"/>
              <a:t>Especifica el origen del </a:t>
            </a:r>
            <a:r>
              <a:rPr lang="es-ES" dirty="0" err="1" smtClean="0"/>
              <a:t>storage</a:t>
            </a:r>
            <a:endParaRPr lang="es-ES" dirty="0" smtClean="0"/>
          </a:p>
          <a:p>
            <a:r>
              <a:rPr lang="es-ES" dirty="0" smtClean="0"/>
              <a:t>Se requiere configuraciones adicionales como NFS, almacenamiento en la nube</a:t>
            </a:r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 smtClean="0"/>
              <a:t>PVC</a:t>
            </a:r>
          </a:p>
          <a:p>
            <a:r>
              <a:rPr lang="es-ES" dirty="0" smtClean="0"/>
              <a:t>Lo usa un desarrollador y usuario del </a:t>
            </a:r>
            <a:r>
              <a:rPr lang="es-ES" dirty="0" err="1" smtClean="0"/>
              <a:t>cluster</a:t>
            </a:r>
            <a:endParaRPr lang="es-ES" dirty="0" smtClean="0"/>
          </a:p>
          <a:p>
            <a:r>
              <a:rPr lang="es-ES" dirty="0" smtClean="0"/>
              <a:t>Solo reclama un espacio y el modo de acceso</a:t>
            </a:r>
          </a:p>
          <a:p>
            <a:r>
              <a:rPr lang="es-ES" dirty="0" smtClean="0"/>
              <a:t>Busca de los PV cuál se acopla a su necesidad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51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t="55770" r="3990" b="2505"/>
          <a:stretch/>
        </p:blipFill>
        <p:spPr>
          <a:xfrm>
            <a:off x="5359399" y="3788284"/>
            <a:ext cx="3632075" cy="6858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t="6404" r="4240" b="55396"/>
          <a:stretch/>
        </p:blipFill>
        <p:spPr>
          <a:xfrm>
            <a:off x="1358775" y="4492071"/>
            <a:ext cx="3632200" cy="62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6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Persistent</a:t>
            </a:r>
            <a:r>
              <a:rPr lang="es-ES" dirty="0" smtClean="0"/>
              <a:t> volumen </a:t>
            </a:r>
            <a:r>
              <a:rPr lang="es-ES" dirty="0" err="1" smtClean="0"/>
              <a:t>claim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52</a:t>
            </a:fld>
            <a:endParaRPr lang="es-419"/>
          </a:p>
        </p:txBody>
      </p:sp>
      <p:pic>
        <p:nvPicPr>
          <p:cNvPr id="6" name="pvc_ed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6529" t="-26946" r="15703" b="27300"/>
          <a:stretch/>
        </p:blipFill>
        <p:spPr>
          <a:xfrm>
            <a:off x="-279400" y="101601"/>
            <a:ext cx="7747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StorageClass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i="1" dirty="0"/>
              <a:t>*</a:t>
            </a:r>
            <a:r>
              <a:rPr lang="es-419" i="1" dirty="0" err="1"/>
              <a:t>storage</a:t>
            </a:r>
            <a:r>
              <a:rPr lang="es-419" i="1" dirty="0"/>
              <a:t> </a:t>
            </a:r>
            <a:r>
              <a:rPr lang="es-419" i="1" dirty="0" err="1"/>
              <a:t>class</a:t>
            </a:r>
            <a:r>
              <a:rPr lang="es-419" i="1" dirty="0"/>
              <a:t>*</a:t>
            </a:r>
            <a:r>
              <a:rPr lang="es-419" dirty="0"/>
              <a:t> </a:t>
            </a:r>
            <a:r>
              <a:rPr lang="es-419" dirty="0" smtClean="0"/>
              <a:t>puede </a:t>
            </a:r>
            <a:r>
              <a:rPr lang="es-419" dirty="0" err="1"/>
              <a:t>provicionar</a:t>
            </a:r>
            <a:r>
              <a:rPr lang="es-419" dirty="0"/>
              <a:t> de manera automática los </a:t>
            </a:r>
            <a:r>
              <a:rPr lang="es-419" dirty="0" err="1"/>
              <a:t>volumenes</a:t>
            </a:r>
            <a:r>
              <a:rPr lang="es-419" dirty="0"/>
              <a:t> requeridos usando un proveedor de almacenamiento (GCE, </a:t>
            </a:r>
            <a:r>
              <a:rPr lang="es-419" dirty="0" err="1"/>
              <a:t>Azure</a:t>
            </a:r>
            <a:r>
              <a:rPr lang="es-419" dirty="0"/>
              <a:t>, AWS).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 err="1" smtClean="0"/>
              <a:t>StorageClass</a:t>
            </a:r>
            <a:r>
              <a:rPr lang="es-ES" dirty="0" smtClean="0"/>
              <a:t> crea el administrador del </a:t>
            </a:r>
            <a:r>
              <a:rPr lang="es-ES" dirty="0" err="1" smtClean="0"/>
              <a:t>cluster</a:t>
            </a:r>
            <a:endParaRPr lang="es-ES" dirty="0" smtClean="0"/>
          </a:p>
          <a:p>
            <a:r>
              <a:rPr lang="es-ES" dirty="0" smtClean="0"/>
              <a:t>PVC hace uso de </a:t>
            </a:r>
            <a:r>
              <a:rPr lang="es-ES" dirty="0" err="1" smtClean="0"/>
              <a:t>storageclass</a:t>
            </a:r>
            <a:r>
              <a:rPr lang="es-ES" dirty="0" smtClean="0"/>
              <a:t> para provisionar el espacio de almacenamiento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53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45010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StatefulSet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54</a:t>
            </a:fld>
            <a:endParaRPr lang="es-419"/>
          </a:p>
        </p:txBody>
      </p:sp>
      <p:pic>
        <p:nvPicPr>
          <p:cNvPr id="6" name="stateful_ed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5988" y="1206806"/>
            <a:ext cx="6680200" cy="37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9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Networking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 smtClean="0"/>
              <a:t>Kubernetes</a:t>
            </a:r>
            <a:r>
              <a:rPr lang="es-ES" b="1" dirty="0" smtClean="0"/>
              <a:t> no lleva el control directo del manejo de redes</a:t>
            </a:r>
            <a:endParaRPr lang="es-419" b="1" dirty="0" smtClean="0"/>
          </a:p>
          <a:p>
            <a:r>
              <a:rPr lang="es-419" b="1" dirty="0" smtClean="0"/>
              <a:t>Modelo </a:t>
            </a:r>
            <a:r>
              <a:rPr lang="es-419" b="1" dirty="0"/>
              <a:t>de red en </a:t>
            </a:r>
            <a:r>
              <a:rPr lang="es-419" b="1" dirty="0" err="1" smtClean="0"/>
              <a:t>kubernetes</a:t>
            </a:r>
            <a:endParaRPr lang="es-419" b="1" dirty="0" smtClean="0"/>
          </a:p>
          <a:p>
            <a:r>
              <a:rPr lang="es-ES" b="1" dirty="0" err="1" smtClean="0"/>
              <a:t>Container</a:t>
            </a:r>
            <a:r>
              <a:rPr lang="es-ES" b="1" dirty="0" smtClean="0"/>
              <a:t> Network Interface</a:t>
            </a:r>
            <a:endParaRPr lang="es-419" dirty="0"/>
          </a:p>
          <a:p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419" dirty="0"/>
              <a:t>Cada </a:t>
            </a:r>
            <a:r>
              <a:rPr lang="es-419" dirty="0" err="1"/>
              <a:t>Pod</a:t>
            </a:r>
            <a:r>
              <a:rPr lang="es-419" dirty="0"/>
              <a:t> obtiene su propia IP.</a:t>
            </a:r>
          </a:p>
          <a:p>
            <a:r>
              <a:rPr lang="es-419" dirty="0"/>
              <a:t>Los </a:t>
            </a:r>
            <a:r>
              <a:rPr lang="es-419" dirty="0" err="1"/>
              <a:t>pods</a:t>
            </a:r>
            <a:r>
              <a:rPr lang="es-419" dirty="0"/>
              <a:t> pueden comunicarse con otros </a:t>
            </a:r>
            <a:r>
              <a:rPr lang="es-419" dirty="0" err="1"/>
              <a:t>pods</a:t>
            </a:r>
            <a:r>
              <a:rPr lang="es-419" dirty="0"/>
              <a:t> dentro del mismo nodo</a:t>
            </a:r>
          </a:p>
          <a:p>
            <a:r>
              <a:rPr lang="es-419" dirty="0"/>
              <a:t>Los </a:t>
            </a:r>
            <a:r>
              <a:rPr lang="es-419" dirty="0" err="1"/>
              <a:t>pods</a:t>
            </a:r>
            <a:r>
              <a:rPr lang="es-419" dirty="0"/>
              <a:t> pueden comunicarse con otros </a:t>
            </a:r>
            <a:r>
              <a:rPr lang="es-419" dirty="0" err="1"/>
              <a:t>pods</a:t>
            </a:r>
            <a:r>
              <a:rPr lang="es-419" dirty="0"/>
              <a:t> en otros nodos sin necesidad de </a:t>
            </a:r>
            <a:r>
              <a:rPr lang="es-419" dirty="0" smtClean="0"/>
              <a:t>NAT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55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310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CNI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CNI es un estándar diseñado para facilitar la configuración de redes de contenedores cuando se crean o destruyen contenedores</a:t>
            </a:r>
          </a:p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56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2" t="9089"/>
          <a:stretch/>
        </p:blipFill>
        <p:spPr>
          <a:xfrm>
            <a:off x="5191760" y="1544320"/>
            <a:ext cx="3352799" cy="337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80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DNS en </a:t>
            </a:r>
            <a:r>
              <a:rPr lang="es-ES" dirty="0" err="1" smtClean="0"/>
              <a:t>kubernetes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err="1"/>
              <a:t>Kubernetes</a:t>
            </a:r>
            <a:r>
              <a:rPr lang="es-419" dirty="0"/>
              <a:t> crea registros DNS para servicios y </a:t>
            </a:r>
            <a:r>
              <a:rPr lang="es-419" dirty="0" err="1" smtClean="0"/>
              <a:t>pods</a:t>
            </a:r>
            <a:endParaRPr lang="es-419" dirty="0" smtClean="0"/>
          </a:p>
          <a:p>
            <a:r>
              <a:rPr lang="es-419" dirty="0"/>
              <a:t>Este servicio de DNS es interno del </a:t>
            </a:r>
            <a:r>
              <a:rPr lang="es-419" dirty="0" err="1"/>
              <a:t>cluster</a:t>
            </a:r>
            <a:endParaRPr lang="es-419" dirty="0"/>
          </a:p>
          <a:p>
            <a:endParaRPr lang="es-419" dirty="0"/>
          </a:p>
          <a:p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>
          <a:xfrm>
            <a:off x="4060968" y="1671404"/>
            <a:ext cx="4422632" cy="3265800"/>
          </a:xfrm>
        </p:spPr>
        <p:txBody>
          <a:bodyPr/>
          <a:lstStyle/>
          <a:p>
            <a:r>
              <a:rPr lang="es-419" dirty="0" err="1" smtClean="0"/>
              <a:t>servicio.namespace.svc.cluster.local</a:t>
            </a:r>
            <a:endParaRPr lang="es-419" dirty="0" smtClean="0"/>
          </a:p>
          <a:p>
            <a:r>
              <a:rPr lang="es-419" dirty="0" err="1" smtClean="0"/>
              <a:t>ipaddres.nameserver.pod.cluster.loca</a:t>
            </a:r>
            <a:endParaRPr lang="es-419" dirty="0"/>
          </a:p>
          <a:p>
            <a:endParaRPr lang="es-419" dirty="0"/>
          </a:p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57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41319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Ingress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92814" y="1460630"/>
            <a:ext cx="3963666" cy="2400170"/>
          </a:xfrm>
        </p:spPr>
        <p:txBody>
          <a:bodyPr/>
          <a:lstStyle/>
          <a:p>
            <a:r>
              <a:rPr lang="es-419" dirty="0" smtClean="0"/>
              <a:t>En </a:t>
            </a:r>
            <a:r>
              <a:rPr lang="es-419" dirty="0"/>
              <a:t>un </a:t>
            </a:r>
            <a:r>
              <a:rPr lang="es-419" dirty="0" err="1"/>
              <a:t>cluster</a:t>
            </a:r>
            <a:r>
              <a:rPr lang="es-419" dirty="0"/>
              <a:t> </a:t>
            </a:r>
            <a:r>
              <a:rPr lang="es-419" dirty="0" err="1"/>
              <a:t>on-premise</a:t>
            </a:r>
            <a:r>
              <a:rPr lang="es-419" dirty="0"/>
              <a:t> no tengo un servicio de tipo </a:t>
            </a:r>
            <a:r>
              <a:rPr lang="es-419" dirty="0" err="1"/>
              <a:t>loadbalancer</a:t>
            </a:r>
            <a:endParaRPr lang="es-419" dirty="0"/>
          </a:p>
          <a:p>
            <a:r>
              <a:rPr lang="es-419" dirty="0" smtClean="0"/>
              <a:t>En </a:t>
            </a:r>
            <a:r>
              <a:rPr lang="es-419" dirty="0"/>
              <a:t>un hosting de nube necesito tantos </a:t>
            </a:r>
            <a:r>
              <a:rPr lang="es-419" dirty="0" err="1"/>
              <a:t>loadbalancer</a:t>
            </a:r>
            <a:r>
              <a:rPr lang="es-419" dirty="0"/>
              <a:t> como aplicaciones quiere </a:t>
            </a:r>
            <a:r>
              <a:rPr lang="es-419" dirty="0" smtClean="0"/>
              <a:t>desplegar</a:t>
            </a:r>
            <a:endParaRPr lang="es-419" dirty="0"/>
          </a:p>
          <a:p>
            <a:r>
              <a:rPr lang="es-419" dirty="0" smtClean="0"/>
              <a:t>Por </a:t>
            </a:r>
            <a:r>
              <a:rPr lang="es-419" dirty="0"/>
              <a:t>cada </a:t>
            </a:r>
            <a:r>
              <a:rPr lang="es-419" dirty="0" err="1"/>
              <a:t>loadbalancer</a:t>
            </a:r>
            <a:r>
              <a:rPr lang="es-419" dirty="0"/>
              <a:t> es una nueva </a:t>
            </a:r>
            <a:r>
              <a:rPr lang="es-419" dirty="0" err="1"/>
              <a:t>ip</a:t>
            </a:r>
            <a:r>
              <a:rPr lang="es-419" dirty="0"/>
              <a:t> </a:t>
            </a:r>
            <a:r>
              <a:rPr lang="es-419" dirty="0" smtClean="0"/>
              <a:t>pública, certificado digital, </a:t>
            </a:r>
            <a:r>
              <a:rPr lang="es-419" dirty="0"/>
              <a:t>lo que incrementa los </a:t>
            </a:r>
            <a:r>
              <a:rPr lang="es-419" dirty="0" smtClean="0"/>
              <a:t>costos y la complejidad en la administración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58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00" y="1206806"/>
            <a:ext cx="3454275" cy="36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08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Ingress</a:t>
            </a:r>
            <a:r>
              <a:rPr lang="es-ES" dirty="0" smtClean="0"/>
              <a:t> </a:t>
            </a:r>
            <a:r>
              <a:rPr lang="es-ES" dirty="0" err="1" smtClean="0"/>
              <a:t>Controller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Ingress</a:t>
            </a:r>
            <a:r>
              <a:rPr lang="es-ES" dirty="0" smtClean="0"/>
              <a:t> en un objeto de </a:t>
            </a:r>
            <a:r>
              <a:rPr lang="es-ES" dirty="0" err="1" smtClean="0"/>
              <a:t>kubernetes</a:t>
            </a:r>
            <a:r>
              <a:rPr lang="es-ES" dirty="0" smtClean="0"/>
              <a:t> que muestra las reglas de como el tráfico de Internet llega a los </a:t>
            </a:r>
            <a:r>
              <a:rPr lang="es-ES" dirty="0" err="1" smtClean="0"/>
              <a:t>pods</a:t>
            </a:r>
            <a:endParaRPr lang="es-ES" dirty="0" smtClean="0"/>
          </a:p>
          <a:p>
            <a:r>
              <a:rPr lang="es-ES" dirty="0" err="1" smtClean="0"/>
              <a:t>Ingress</a:t>
            </a:r>
            <a:r>
              <a:rPr lang="es-ES" dirty="0" smtClean="0"/>
              <a:t> </a:t>
            </a:r>
            <a:r>
              <a:rPr lang="es-ES" dirty="0" err="1" smtClean="0"/>
              <a:t>Controller</a:t>
            </a:r>
            <a:r>
              <a:rPr lang="es-ES" dirty="0" smtClean="0"/>
              <a:t> es un componente externo de k8s que hace esto posible mediante funciones como reverse proxy y load </a:t>
            </a:r>
            <a:r>
              <a:rPr lang="es-ES" dirty="0" err="1" smtClean="0"/>
              <a:t>balancer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59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027" y="1430150"/>
            <a:ext cx="4271448" cy="243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7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6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31"/>
            <a:ext cx="6949440" cy="5132471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>
          <a:xfrm>
            <a:off x="4502700" y="1216946"/>
            <a:ext cx="3143700" cy="3265800"/>
          </a:xfrm>
        </p:spPr>
        <p:txBody>
          <a:bodyPr/>
          <a:lstStyle/>
          <a:p>
            <a:r>
              <a:rPr lang="es-ES" dirty="0" err="1"/>
              <a:t>Worker</a:t>
            </a:r>
            <a:r>
              <a:rPr lang="es-ES" dirty="0"/>
              <a:t> Nodo</a:t>
            </a:r>
          </a:p>
          <a:p>
            <a:pPr lvl="1"/>
            <a:r>
              <a:rPr lang="es-ES" sz="1600" dirty="0" err="1"/>
              <a:t>Kubelet</a:t>
            </a:r>
            <a:endParaRPr lang="es-ES" sz="1600" dirty="0"/>
          </a:p>
          <a:p>
            <a:pPr lvl="1"/>
            <a:r>
              <a:rPr lang="es-ES" sz="1600" dirty="0" err="1"/>
              <a:t>Kube</a:t>
            </a:r>
            <a:r>
              <a:rPr lang="es-ES" sz="1600" dirty="0"/>
              <a:t>-proxy</a:t>
            </a:r>
          </a:p>
          <a:p>
            <a:pPr lvl="1"/>
            <a:r>
              <a:rPr lang="es-ES" sz="1600" dirty="0" err="1" smtClean="0"/>
              <a:t>Container</a:t>
            </a:r>
            <a:r>
              <a:rPr lang="es-ES" sz="1600" dirty="0" smtClean="0"/>
              <a:t> </a:t>
            </a:r>
            <a:r>
              <a:rPr lang="es-ES" sz="1600" dirty="0" err="1" smtClean="0"/>
              <a:t>runtime</a:t>
            </a:r>
            <a:endParaRPr lang="es-ES" sz="1600" dirty="0"/>
          </a:p>
          <a:p>
            <a:endParaRPr lang="es-ES" dirty="0"/>
          </a:p>
          <a:p>
            <a:endParaRPr lang="es-419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7610" y="197391"/>
            <a:ext cx="6728400" cy="351300"/>
          </a:xfrm>
        </p:spPr>
        <p:txBody>
          <a:bodyPr/>
          <a:lstStyle/>
          <a:p>
            <a:r>
              <a:rPr lang="es-ES" dirty="0"/>
              <a:t>Arquitectura 2</a:t>
            </a:r>
            <a:endParaRPr lang="es-419" dirty="0"/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1609417" y="3348106"/>
            <a:ext cx="3143700" cy="1575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 Light"/>
              <a:buChar char="⬥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 Light"/>
              <a:buChar char="⬦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 Light"/>
              <a:buChar char="⬩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●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○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■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●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○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 Light"/>
              <a:buChar char="■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r>
              <a:rPr lang="es-ES" dirty="0"/>
              <a:t>Master </a:t>
            </a:r>
            <a:r>
              <a:rPr lang="es-ES" dirty="0" err="1"/>
              <a:t>Node</a:t>
            </a:r>
            <a:endParaRPr lang="es-ES" dirty="0"/>
          </a:p>
          <a:p>
            <a:pPr lvl="1"/>
            <a:r>
              <a:rPr lang="es-ES" sz="1600" dirty="0"/>
              <a:t>Control Manager</a:t>
            </a:r>
          </a:p>
          <a:p>
            <a:pPr lvl="1"/>
            <a:r>
              <a:rPr lang="es-ES" sz="1600" dirty="0"/>
              <a:t>ETCD</a:t>
            </a:r>
          </a:p>
          <a:p>
            <a:pPr lvl="1"/>
            <a:r>
              <a:rPr lang="es-ES" sz="1600" dirty="0" err="1"/>
              <a:t>Kube</a:t>
            </a:r>
            <a:r>
              <a:rPr lang="es-ES" sz="1600" dirty="0"/>
              <a:t> </a:t>
            </a:r>
            <a:r>
              <a:rPr lang="es-ES" sz="1600" dirty="0" err="1"/>
              <a:t>scheduler</a:t>
            </a:r>
            <a:endParaRPr lang="es-ES" sz="1600" dirty="0"/>
          </a:p>
          <a:p>
            <a:pPr lvl="1"/>
            <a:r>
              <a:rPr lang="es-ES" sz="1600" dirty="0" err="1"/>
              <a:t>Kube</a:t>
            </a:r>
            <a:r>
              <a:rPr lang="es-ES" sz="1600" dirty="0"/>
              <a:t> Api-server</a:t>
            </a:r>
          </a:p>
          <a:p>
            <a:endParaRPr lang="es-ES" dirty="0"/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56242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Reglas de </a:t>
            </a:r>
            <a:r>
              <a:rPr lang="es-ES" dirty="0" err="1" smtClean="0"/>
              <a:t>Ingress</a:t>
            </a: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60</a:t>
            </a:fld>
            <a:endParaRPr lang="es-419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804974"/>
            <a:ext cx="5239783" cy="31861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100" y="713757"/>
            <a:ext cx="3581900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61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Seguridad en </a:t>
            </a:r>
            <a:r>
              <a:rPr lang="es-ES" dirty="0" err="1" smtClean="0"/>
              <a:t>kubernetes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1"/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61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6" y="1542798"/>
            <a:ext cx="4671592" cy="152683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99285" y="2042302"/>
            <a:ext cx="455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2060"/>
                </a:solidFill>
              </a:rPr>
              <a:t>AUTHENTICATION                  AUTHORIZATION</a:t>
            </a:r>
            <a:endParaRPr lang="es-419" b="1" dirty="0">
              <a:solidFill>
                <a:srgbClr val="002060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529" y="2368958"/>
            <a:ext cx="3790507" cy="21367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266" y="3363362"/>
            <a:ext cx="2760851" cy="15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06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Autenticación y Autorización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Creación de usuarios del </a:t>
            </a:r>
            <a:r>
              <a:rPr lang="es-ES" dirty="0" err="1" smtClean="0"/>
              <a:t>cluster</a:t>
            </a:r>
            <a:endParaRPr lang="es-ES" dirty="0" smtClean="0"/>
          </a:p>
          <a:p>
            <a:pPr lvl="1"/>
            <a:r>
              <a:rPr lang="es-ES" dirty="0" err="1" smtClean="0"/>
              <a:t>User</a:t>
            </a:r>
            <a:r>
              <a:rPr lang="es-ES" dirty="0" smtClean="0"/>
              <a:t>/</a:t>
            </a:r>
            <a:r>
              <a:rPr lang="es-ES" dirty="0" err="1" smtClean="0"/>
              <a:t>password</a:t>
            </a:r>
            <a:endParaRPr lang="es-ES" dirty="0" smtClean="0"/>
          </a:p>
          <a:p>
            <a:pPr lvl="1"/>
            <a:r>
              <a:rPr lang="es-ES" dirty="0" err="1" smtClean="0"/>
              <a:t>User</a:t>
            </a:r>
            <a:r>
              <a:rPr lang="es-ES" dirty="0" smtClean="0"/>
              <a:t>/</a:t>
            </a:r>
            <a:r>
              <a:rPr lang="es-ES" dirty="0" err="1" smtClean="0"/>
              <a:t>tokens</a:t>
            </a:r>
            <a:endParaRPr lang="es-ES" dirty="0" smtClean="0"/>
          </a:p>
          <a:p>
            <a:pPr lvl="1"/>
            <a:r>
              <a:rPr lang="es-ES" dirty="0" smtClean="0"/>
              <a:t>Certificados</a:t>
            </a:r>
          </a:p>
          <a:p>
            <a:pPr lvl="1"/>
            <a:r>
              <a:rPr lang="es-ES" dirty="0" err="1" smtClean="0"/>
              <a:t>External</a:t>
            </a:r>
            <a:r>
              <a:rPr lang="es-ES" dirty="0" smtClean="0"/>
              <a:t> </a:t>
            </a:r>
            <a:r>
              <a:rPr lang="es-ES" dirty="0" err="1" smtClean="0"/>
              <a:t>Auth</a:t>
            </a:r>
            <a:endParaRPr lang="es-419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646" y="2228724"/>
            <a:ext cx="5042829" cy="2357076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62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553625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Autorización RBAC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63</a:t>
            </a:fld>
            <a:endParaRPr lang="es-419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19" y="1384006"/>
            <a:ext cx="4664710" cy="331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44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Role y </a:t>
            </a:r>
            <a:r>
              <a:rPr lang="es-ES" dirty="0" err="1" smtClean="0"/>
              <a:t>RoleBinding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64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4" y="1352961"/>
            <a:ext cx="6693261" cy="379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041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Contáctanos</a:t>
            </a:r>
            <a:endParaRPr lang="es-EC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Héctor Gutiérrez</a:t>
            </a:r>
          </a:p>
          <a:p>
            <a:r>
              <a:rPr lang="es-ES" dirty="0"/>
              <a:t>0978718812</a:t>
            </a:r>
          </a:p>
          <a:p>
            <a:r>
              <a:rPr lang="es-ES" dirty="0">
                <a:hlinkClick r:id="rId2"/>
              </a:rPr>
              <a:t>hector@hguti.com</a:t>
            </a:r>
            <a:endParaRPr lang="es-ES" dirty="0"/>
          </a:p>
          <a:p>
            <a:r>
              <a:rPr lang="es-ES" dirty="0" err="1"/>
              <a:t>Linkein</a:t>
            </a:r>
            <a:r>
              <a:rPr lang="es-ES" dirty="0"/>
              <a:t>: </a:t>
            </a:r>
            <a:r>
              <a:rPr lang="es-EC" dirty="0">
                <a:hlinkClick r:id="rId3"/>
              </a:rPr>
              <a:t>www.linkedin.com/in/hguty</a:t>
            </a:r>
            <a:endParaRPr lang="es-EC" dirty="0"/>
          </a:p>
          <a:p>
            <a:endParaRPr lang="es-EC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/>
              <a:t>Dirección:</a:t>
            </a:r>
          </a:p>
          <a:p>
            <a:r>
              <a:rPr lang="es-ES" dirty="0"/>
              <a:t>Solano y </a:t>
            </a:r>
            <a:r>
              <a:rPr lang="es-ES" dirty="0" err="1"/>
              <a:t>Condamine</a:t>
            </a:r>
            <a:r>
              <a:rPr lang="es-ES" dirty="0"/>
              <a:t> N43A1 Quito Ecuador</a:t>
            </a:r>
          </a:p>
          <a:p>
            <a:r>
              <a:rPr lang="es-ES" dirty="0"/>
              <a:t>Sucursal Salcedo: Sucre y </a:t>
            </a:r>
            <a:r>
              <a:rPr lang="es-ES" dirty="0" err="1"/>
              <a:t>Bolivar</a:t>
            </a:r>
            <a:r>
              <a:rPr lang="es-ES" dirty="0"/>
              <a:t> esquina Oficina Constructora </a:t>
            </a:r>
            <a:r>
              <a:rPr lang="es-ES" dirty="0" err="1"/>
              <a:t>Gutierrez&amp;Cruz</a:t>
            </a:r>
            <a:r>
              <a:rPr lang="es-ES" dirty="0"/>
              <a:t>,  </a:t>
            </a:r>
            <a:endParaRPr lang="es-EC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 smtClean="0"/>
              <a:t>65</a:t>
            </a:fld>
            <a:endParaRPr lang="es-EC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20" y="3705108"/>
            <a:ext cx="1353008" cy="14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etcd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65600" y="1488700"/>
            <a:ext cx="3143700" cy="3265800"/>
          </a:xfrm>
        </p:spPr>
        <p:txBody>
          <a:bodyPr/>
          <a:lstStyle/>
          <a:p>
            <a:r>
              <a:rPr lang="es-ES" dirty="0" smtClean="0"/>
              <a:t>Base de datos </a:t>
            </a:r>
            <a:r>
              <a:rPr lang="es-ES" dirty="0" err="1" smtClean="0"/>
              <a:t>key-value</a:t>
            </a:r>
            <a:r>
              <a:rPr lang="es-ES" dirty="0" smtClean="0"/>
              <a:t> con información del </a:t>
            </a:r>
            <a:r>
              <a:rPr lang="es-ES" dirty="0" err="1" smtClean="0"/>
              <a:t>cluster</a:t>
            </a:r>
            <a:endParaRPr lang="es-ES" dirty="0" smtClean="0"/>
          </a:p>
          <a:p>
            <a:r>
              <a:rPr lang="es-ES" dirty="0" smtClean="0"/>
              <a:t>Distribuida, simple segura y rápida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419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7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825" y="629970"/>
            <a:ext cx="5582175" cy="45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scheduler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>
          <a:xfrm>
            <a:off x="6000300" y="1398019"/>
            <a:ext cx="3143700" cy="3265800"/>
          </a:xfrm>
        </p:spPr>
        <p:txBody>
          <a:bodyPr/>
          <a:lstStyle/>
          <a:p>
            <a:r>
              <a:rPr lang="es-ES" dirty="0" smtClean="0"/>
              <a:t>Encargado de gestionar la ubicación de los contenedores en los </a:t>
            </a:r>
            <a:r>
              <a:rPr lang="es-ES" dirty="0" err="1" smtClean="0"/>
              <a:t>workers</a:t>
            </a:r>
            <a:r>
              <a:rPr lang="es-ES" dirty="0" smtClean="0"/>
              <a:t>, en base a la capacidad, restricciones, recursos y políticas de afinidad, tolerancia.</a:t>
            </a:r>
          </a:p>
          <a:p>
            <a:r>
              <a:rPr lang="es-419" dirty="0" smtClean="0"/>
              <a:t>Evalúa </a:t>
            </a:r>
            <a:r>
              <a:rPr lang="es-419" dirty="0"/>
              <a:t>la capacidad y los recursos de cada nodo para decidir a cual de ellos enviar las cargas de trabajo (</a:t>
            </a:r>
            <a:r>
              <a:rPr lang="es-419" dirty="0" err="1"/>
              <a:t>pods</a:t>
            </a:r>
            <a:r>
              <a:rPr lang="es-419" dirty="0"/>
              <a:t>)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8</a:t>
            </a:fld>
            <a:endParaRPr lang="es-419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256" r="5967"/>
          <a:stretch/>
        </p:blipFill>
        <p:spPr>
          <a:xfrm>
            <a:off x="95692" y="1390126"/>
            <a:ext cx="6060559" cy="32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2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Controllers</a:t>
            </a:r>
            <a:endParaRPr lang="es-419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046" y="1440783"/>
            <a:ext cx="5220429" cy="3505689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>
          <a:xfrm>
            <a:off x="422507" y="1440783"/>
            <a:ext cx="3143700" cy="3265800"/>
          </a:xfrm>
        </p:spPr>
        <p:txBody>
          <a:bodyPr/>
          <a:lstStyle/>
          <a:p>
            <a:r>
              <a:rPr lang="es-ES" dirty="0" smtClean="0"/>
              <a:t>Los controles son necesarios para mantener el monitoreo de todos los elementos del </a:t>
            </a:r>
            <a:r>
              <a:rPr lang="es-ES" dirty="0" err="1" smtClean="0"/>
              <a:t>cluster</a:t>
            </a:r>
            <a:r>
              <a:rPr lang="es-ES" dirty="0" smtClean="0"/>
              <a:t> y sus acciones para tenerlo operativo.</a:t>
            </a:r>
          </a:p>
          <a:p>
            <a:pPr lvl="1"/>
            <a:r>
              <a:rPr lang="es-ES" sz="1600" dirty="0" err="1" smtClean="0"/>
              <a:t>Node</a:t>
            </a:r>
            <a:r>
              <a:rPr lang="es-ES" sz="1600" dirty="0" smtClean="0"/>
              <a:t> </a:t>
            </a:r>
            <a:r>
              <a:rPr lang="es-ES" sz="1600" dirty="0" err="1" smtClean="0"/>
              <a:t>controller</a:t>
            </a:r>
            <a:endParaRPr lang="es-ES" sz="1600" dirty="0" smtClean="0"/>
          </a:p>
          <a:p>
            <a:pPr lvl="1"/>
            <a:r>
              <a:rPr lang="es-ES" sz="1600" dirty="0" err="1" smtClean="0"/>
              <a:t>replication</a:t>
            </a:r>
            <a:r>
              <a:rPr lang="es-ES" sz="1600" dirty="0" smtClean="0"/>
              <a:t> </a:t>
            </a:r>
            <a:r>
              <a:rPr lang="es-ES" sz="1600" dirty="0" err="1" smtClean="0"/>
              <a:t>controller</a:t>
            </a:r>
            <a:endParaRPr lang="es-ES" sz="1600" dirty="0" smtClean="0"/>
          </a:p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2733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Personalizado 3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0E26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76536</TotalTime>
  <Words>1990</Words>
  <Application>Microsoft Office PowerPoint</Application>
  <PresentationFormat>Presentación en pantalla (16:9)</PresentationFormat>
  <Paragraphs>372</Paragraphs>
  <Slides>65</Slides>
  <Notes>2</Notes>
  <HiddenSlides>0</HiddenSlides>
  <MMClips>6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2" baseType="lpstr">
      <vt:lpstr>Saira SemiCondensed Medium</vt:lpstr>
      <vt:lpstr>Inria Sans Light</vt:lpstr>
      <vt:lpstr>Consolas</vt:lpstr>
      <vt:lpstr>Titillium Web</vt:lpstr>
      <vt:lpstr>open sans</vt:lpstr>
      <vt:lpstr>Arial</vt:lpstr>
      <vt:lpstr>Gurney template</vt:lpstr>
      <vt:lpstr>Presentación de PowerPoint</vt:lpstr>
      <vt:lpstr>CAPITULO 3: KUBERNETES</vt:lpstr>
      <vt:lpstr>3.1 Kubernetes</vt:lpstr>
      <vt:lpstr>Arquitectura de kubernetes</vt:lpstr>
      <vt:lpstr>Arquitectura de kubernetes</vt:lpstr>
      <vt:lpstr>Arquitectura 2</vt:lpstr>
      <vt:lpstr>etcd</vt:lpstr>
      <vt:lpstr>scheduler</vt:lpstr>
      <vt:lpstr>Controllers</vt:lpstr>
      <vt:lpstr>Kube Api Server</vt:lpstr>
      <vt:lpstr>Worker nodes</vt:lpstr>
      <vt:lpstr>Kubelet</vt:lpstr>
      <vt:lpstr>Kube proxy</vt:lpstr>
      <vt:lpstr>Resumen de arquitectura</vt:lpstr>
      <vt:lpstr>Instalación y setup</vt:lpstr>
      <vt:lpstr>Instalación y setup</vt:lpstr>
      <vt:lpstr>Ambientes para la instalación</vt:lpstr>
      <vt:lpstr>Instalación k3s</vt:lpstr>
      <vt:lpstr>WORKLOADS</vt:lpstr>
      <vt:lpstr>Práctica</vt:lpstr>
      <vt:lpstr>WORKLOAD resources</vt:lpstr>
      <vt:lpstr>Replication Controler rc</vt:lpstr>
      <vt:lpstr>Práctica</vt:lpstr>
      <vt:lpstr>Replication Set rs</vt:lpstr>
      <vt:lpstr>Práctica RS</vt:lpstr>
      <vt:lpstr>Selector - Labels</vt:lpstr>
      <vt:lpstr>Deployments</vt:lpstr>
      <vt:lpstr>Deployment</vt:lpstr>
      <vt:lpstr>Práctica</vt:lpstr>
      <vt:lpstr>Services</vt:lpstr>
      <vt:lpstr>Service ClusterIP</vt:lpstr>
      <vt:lpstr>Service NodePort</vt:lpstr>
      <vt:lpstr>Puerto del NodePort</vt:lpstr>
      <vt:lpstr>ClusterIp vs NodePort</vt:lpstr>
      <vt:lpstr>Service LoadBalancer</vt:lpstr>
      <vt:lpstr>Práctica</vt:lpstr>
      <vt:lpstr>Namespace</vt:lpstr>
      <vt:lpstr>Práctica Namespace</vt:lpstr>
      <vt:lpstr>GESTIÓN DEL CICLO DE VIDA DE UNA APPLICACIÓN</vt:lpstr>
      <vt:lpstr>Scheduling</vt:lpstr>
      <vt:lpstr>Manual Scheduler</vt:lpstr>
      <vt:lpstr>Labels y selectors</vt:lpstr>
      <vt:lpstr>Taint Tolerance</vt:lpstr>
      <vt:lpstr>NodeSelector</vt:lpstr>
      <vt:lpstr>Node Afinity</vt:lpstr>
      <vt:lpstr>Node Affinity Types</vt:lpstr>
      <vt:lpstr>Resources requeriments y Limits</vt:lpstr>
      <vt:lpstr>DaemonSets</vt:lpstr>
      <vt:lpstr>Storage</vt:lpstr>
      <vt:lpstr>Volumes</vt:lpstr>
      <vt:lpstr>Persistent Volume y persistente volumen claim</vt:lpstr>
      <vt:lpstr>Persistent volumen claim</vt:lpstr>
      <vt:lpstr>StorageClass</vt:lpstr>
      <vt:lpstr>StatefulSet</vt:lpstr>
      <vt:lpstr>Networking</vt:lpstr>
      <vt:lpstr>CNI</vt:lpstr>
      <vt:lpstr>DNS en kubernetes</vt:lpstr>
      <vt:lpstr>Ingress</vt:lpstr>
      <vt:lpstr>Ingress Controller</vt:lpstr>
      <vt:lpstr>Reglas de Ingress</vt:lpstr>
      <vt:lpstr>Seguridad en kubernetes</vt:lpstr>
      <vt:lpstr>Autenticación y Autorización</vt:lpstr>
      <vt:lpstr>Autorización RBAC</vt:lpstr>
      <vt:lpstr>Role y RoleBinding</vt:lpstr>
      <vt:lpstr>Contáctanos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Yurak</dc:creator>
  <cp:lastModifiedBy>Héctor Vinicio Gutiérrez Cruz</cp:lastModifiedBy>
  <cp:revision>164</cp:revision>
  <dcterms:modified xsi:type="dcterms:W3CDTF">2022-08-22T14:15:04Z</dcterms:modified>
</cp:coreProperties>
</file>